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ubik" charset="1" panose="00000000000000000000"/>
      <p:regular r:id="rId10"/>
    </p:embeddedFont>
    <p:embeddedFont>
      <p:font typeface="Rubik Bold" charset="1" panose="00000800000000000000"/>
      <p:regular r:id="rId11"/>
    </p:embeddedFont>
    <p:embeddedFont>
      <p:font typeface="Rubik Italics" charset="1" panose="00000000000000000000"/>
      <p:regular r:id="rId12"/>
    </p:embeddedFont>
    <p:embeddedFont>
      <p:font typeface="Rubik Bold Italics" charset="1" panose="00000800000000000000"/>
      <p:regular r:id="rId13"/>
    </p:embeddedFont>
    <p:embeddedFont>
      <p:font typeface="Rubik Light" charset="1" panose="00000400000000000000"/>
      <p:regular r:id="rId14"/>
    </p:embeddedFont>
    <p:embeddedFont>
      <p:font typeface="Rubik Light Italics" charset="1" panose="00000400000000000000"/>
      <p:regular r:id="rId15"/>
    </p:embeddedFont>
    <p:embeddedFont>
      <p:font typeface="Rubik Medium" charset="1" panose="00000600000000000000"/>
      <p:regular r:id="rId16"/>
    </p:embeddedFont>
    <p:embeddedFont>
      <p:font typeface="Rubik Medium Italics" charset="1" panose="00000600000000000000"/>
      <p:regular r:id="rId17"/>
    </p:embeddedFont>
    <p:embeddedFont>
      <p:font typeface="Rubik Semi-Bold" charset="1" panose="00000000000000000000"/>
      <p:regular r:id="rId18"/>
    </p:embeddedFont>
    <p:embeddedFont>
      <p:font typeface="Rubik Semi-Bold Italics" charset="1" panose="00000000000000000000"/>
      <p:regular r:id="rId19"/>
    </p:embeddedFont>
    <p:embeddedFont>
      <p:font typeface="Rubik Heavy" charset="1" panose="00000A00000000000000"/>
      <p:regular r:id="rId20"/>
    </p:embeddedFont>
    <p:embeddedFont>
      <p:font typeface="Rubik Heavy Italics" charset="1" panose="00000A00000000000000"/>
      <p:regular r:id="rId21"/>
    </p:embeddedFont>
    <p:embeddedFont>
      <p:font typeface="Open Sans" charset="1" panose="020B0606030504020204"/>
      <p:regular r:id="rId22"/>
    </p:embeddedFont>
    <p:embeddedFont>
      <p:font typeface="Open Sans Bold" charset="1" panose="020B0806030504020204"/>
      <p:regular r:id="rId23"/>
    </p:embeddedFont>
    <p:embeddedFont>
      <p:font typeface="Open Sans Italics" charset="1" panose="020B0606030504020204"/>
      <p:regular r:id="rId24"/>
    </p:embeddedFont>
    <p:embeddedFont>
      <p:font typeface="Open Sans Bold Italics" charset="1" panose="020B0806030504020204"/>
      <p:regular r:id="rId25"/>
    </p:embeddedFont>
    <p:embeddedFont>
      <p:font typeface="Open Sans Light" charset="1" panose="020B0306030504020204"/>
      <p:regular r:id="rId26"/>
    </p:embeddedFont>
    <p:embeddedFont>
      <p:font typeface="Open Sans Light Italics" charset="1" panose="020B0306030504020204"/>
      <p:regular r:id="rId27"/>
    </p:embeddedFont>
    <p:embeddedFont>
      <p:font typeface="Open Sans Ultra-Bold" charset="1" panose="00000000000000000000"/>
      <p:regular r:id="rId28"/>
    </p:embeddedFont>
    <p:embeddedFont>
      <p:font typeface="Open Sans Ultra-Bold Italics"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31.png" Type="http://schemas.openxmlformats.org/officeDocument/2006/relationships/image"/><Relationship Id="rId6" Target="../media/image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3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0.png" Type="http://schemas.openxmlformats.org/officeDocument/2006/relationships/image"/><Relationship Id="rId6"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1.png" Type="http://schemas.openxmlformats.org/officeDocument/2006/relationships/image"/><Relationship Id="rId6" Target="../media/image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4.png" Type="http://schemas.openxmlformats.org/officeDocument/2006/relationships/image"/><Relationship Id="rId6"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9FA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2" cy="10287002"/>
          </a:xfrm>
          <a:custGeom>
            <a:avLst/>
            <a:gdLst/>
            <a:ahLst/>
            <a:cxnLst/>
            <a:rect r="r" b="b" t="t" l="l"/>
            <a:pathLst>
              <a:path h="10287002" w="18288002">
                <a:moveTo>
                  <a:pt x="0" y="0"/>
                </a:moveTo>
                <a:lnTo>
                  <a:pt x="18288002" y="0"/>
                </a:lnTo>
                <a:lnTo>
                  <a:pt x="18288002" y="10287002"/>
                </a:lnTo>
                <a:lnTo>
                  <a:pt x="0" y="10287002"/>
                </a:lnTo>
                <a:lnTo>
                  <a:pt x="0" y="0"/>
                </a:lnTo>
                <a:close/>
              </a:path>
            </a:pathLst>
          </a:custGeom>
          <a:blipFill>
            <a:blip r:embed="rId2"/>
            <a:stretch>
              <a:fillRect l="0" t="-9191" r="0" b="-9191"/>
            </a:stretch>
          </a:blipFill>
        </p:spPr>
      </p:sp>
      <p:sp>
        <p:nvSpPr>
          <p:cNvPr name="Freeform 3" id="3"/>
          <p:cNvSpPr/>
          <p:nvPr/>
        </p:nvSpPr>
        <p:spPr>
          <a:xfrm flipH="false" flipV="false" rot="0">
            <a:off x="699600" y="373000"/>
            <a:ext cx="2799802" cy="1082600"/>
          </a:xfrm>
          <a:custGeom>
            <a:avLst/>
            <a:gdLst/>
            <a:ahLst/>
            <a:cxnLst/>
            <a:rect r="r" b="b" t="t" l="l"/>
            <a:pathLst>
              <a:path h="1082600" w="2799802">
                <a:moveTo>
                  <a:pt x="0" y="0"/>
                </a:moveTo>
                <a:lnTo>
                  <a:pt x="2799802" y="0"/>
                </a:lnTo>
                <a:lnTo>
                  <a:pt x="2799802" y="1082600"/>
                </a:lnTo>
                <a:lnTo>
                  <a:pt x="0" y="1082600"/>
                </a:lnTo>
                <a:lnTo>
                  <a:pt x="0" y="0"/>
                </a:lnTo>
                <a:close/>
              </a:path>
            </a:pathLst>
          </a:custGeom>
          <a:blipFill>
            <a:blip r:embed="rId3"/>
            <a:stretch>
              <a:fillRect l="0" t="0" r="0" b="-194"/>
            </a:stretch>
          </a:blipFill>
        </p:spPr>
      </p:sp>
      <p:sp>
        <p:nvSpPr>
          <p:cNvPr name="TextBox 4" id="4"/>
          <p:cNvSpPr txBox="true"/>
          <p:nvPr/>
        </p:nvSpPr>
        <p:spPr>
          <a:xfrm rot="0">
            <a:off x="1127225" y="2118725"/>
            <a:ext cx="8601150" cy="2847975"/>
          </a:xfrm>
          <a:prstGeom prst="rect">
            <a:avLst/>
          </a:prstGeom>
        </p:spPr>
        <p:txBody>
          <a:bodyPr anchor="t" rtlCol="false" tIns="0" lIns="0" bIns="0" rIns="0">
            <a:spAutoFit/>
          </a:bodyPr>
          <a:lstStyle/>
          <a:p>
            <a:pPr algn="l">
              <a:lnSpc>
                <a:spcPts val="7439"/>
              </a:lnSpc>
            </a:pPr>
            <a:r>
              <a:rPr lang="en-US" sz="6199">
                <a:solidFill>
                  <a:srgbClr val="FFFFFF"/>
                </a:solidFill>
                <a:latin typeface="Rubik Bold"/>
              </a:rPr>
              <a:t>Final Task : Loan Approval Using Mechine Learning</a:t>
            </a:r>
          </a:p>
        </p:txBody>
      </p:sp>
      <p:sp>
        <p:nvSpPr>
          <p:cNvPr name="TextBox 5" id="5"/>
          <p:cNvSpPr txBox="true"/>
          <p:nvPr/>
        </p:nvSpPr>
        <p:spPr>
          <a:xfrm rot="0">
            <a:off x="1127225" y="5113775"/>
            <a:ext cx="8601150" cy="2514600"/>
          </a:xfrm>
          <a:prstGeom prst="rect">
            <a:avLst/>
          </a:prstGeom>
        </p:spPr>
        <p:txBody>
          <a:bodyPr anchor="t" rtlCol="false" tIns="0" lIns="0" bIns="0" rIns="0">
            <a:spAutoFit/>
          </a:bodyPr>
          <a:lstStyle/>
          <a:p>
            <a:pPr algn="l">
              <a:lnSpc>
                <a:spcPts val="5999"/>
              </a:lnSpc>
            </a:pPr>
            <a:r>
              <a:rPr lang="en-US" sz="4999">
                <a:solidFill>
                  <a:srgbClr val="FFFFFF"/>
                </a:solidFill>
                <a:latin typeface="Arimo"/>
              </a:rPr>
              <a:t>ID/X Partners Data Scientist Project Based Internship Program</a:t>
            </a:r>
          </a:p>
        </p:txBody>
      </p:sp>
      <p:grpSp>
        <p:nvGrpSpPr>
          <p:cNvPr name="Group 6" id="6"/>
          <p:cNvGrpSpPr/>
          <p:nvPr/>
        </p:nvGrpSpPr>
        <p:grpSpPr>
          <a:xfrm rot="0">
            <a:off x="13514250" y="-1243850"/>
            <a:ext cx="6270000" cy="6102000"/>
            <a:chOff x="0" y="0"/>
            <a:chExt cx="8360000" cy="8136000"/>
          </a:xfrm>
        </p:grpSpPr>
        <p:sp>
          <p:nvSpPr>
            <p:cNvPr name="Freeform 7" id="7"/>
            <p:cNvSpPr/>
            <p:nvPr/>
          </p:nvSpPr>
          <p:spPr>
            <a:xfrm flipH="false" flipV="false" rot="0">
              <a:off x="0" y="0"/>
              <a:ext cx="8360029" cy="8136001"/>
            </a:xfrm>
            <a:custGeom>
              <a:avLst/>
              <a:gdLst/>
              <a:ahLst/>
              <a:cxnLst/>
              <a:rect r="r" b="b" t="t" l="l"/>
              <a:pathLst>
                <a:path h="8136001" w="8360029">
                  <a:moveTo>
                    <a:pt x="0" y="4067937"/>
                  </a:moveTo>
                  <a:cubicBezTo>
                    <a:pt x="0" y="1821307"/>
                    <a:pt x="1871472" y="0"/>
                    <a:pt x="4179951" y="0"/>
                  </a:cubicBezTo>
                  <a:cubicBezTo>
                    <a:pt x="6488430" y="0"/>
                    <a:pt x="8360029" y="1821307"/>
                    <a:pt x="8360029" y="4067937"/>
                  </a:cubicBezTo>
                  <a:cubicBezTo>
                    <a:pt x="8360029" y="6314567"/>
                    <a:pt x="6488557" y="8136001"/>
                    <a:pt x="4179951" y="8136001"/>
                  </a:cubicBezTo>
                  <a:cubicBezTo>
                    <a:pt x="1871345" y="8136001"/>
                    <a:pt x="0" y="6314694"/>
                    <a:pt x="0" y="4067937"/>
                  </a:cubicBezTo>
                  <a:close/>
                </a:path>
              </a:pathLst>
            </a:custGeom>
            <a:solidFill>
              <a:srgbClr val="FFAB40"/>
            </a:solidFill>
          </p:spPr>
        </p:sp>
      </p:grpSp>
      <p:sp>
        <p:nvSpPr>
          <p:cNvPr name="TextBox 8" id="8"/>
          <p:cNvSpPr txBox="true"/>
          <p:nvPr/>
        </p:nvSpPr>
        <p:spPr>
          <a:xfrm rot="0">
            <a:off x="3629675" y="407750"/>
            <a:ext cx="732750" cy="1138725"/>
          </a:xfrm>
          <a:prstGeom prst="rect">
            <a:avLst/>
          </a:prstGeom>
        </p:spPr>
        <p:txBody>
          <a:bodyPr anchor="t" rtlCol="false" tIns="0" lIns="0" bIns="0" rIns="0">
            <a:spAutoFit/>
          </a:bodyPr>
          <a:lstStyle/>
          <a:p>
            <a:pPr algn="l">
              <a:lnSpc>
                <a:spcPts val="7200"/>
              </a:lnSpc>
            </a:pPr>
            <a:r>
              <a:rPr lang="en-US" sz="6000">
                <a:solidFill>
                  <a:srgbClr val="FFFFFF"/>
                </a:solidFill>
                <a:latin typeface="Arimo"/>
              </a:rPr>
              <a:t>X</a:t>
            </a:r>
          </a:p>
        </p:txBody>
      </p:sp>
      <p:sp>
        <p:nvSpPr>
          <p:cNvPr name="TextBox 9" id="9"/>
          <p:cNvSpPr txBox="true"/>
          <p:nvPr/>
        </p:nvSpPr>
        <p:spPr>
          <a:xfrm rot="0">
            <a:off x="1350725" y="7959875"/>
            <a:ext cx="8601150" cy="1437000"/>
          </a:xfrm>
          <a:prstGeom prst="rect">
            <a:avLst/>
          </a:prstGeom>
        </p:spPr>
        <p:txBody>
          <a:bodyPr anchor="t" rtlCol="false" tIns="0" lIns="0" bIns="0" rIns="0">
            <a:spAutoFit/>
          </a:bodyPr>
          <a:lstStyle/>
          <a:p>
            <a:pPr algn="l">
              <a:lnSpc>
                <a:spcPts val="4800"/>
              </a:lnSpc>
            </a:pPr>
            <a:r>
              <a:rPr lang="en-US" sz="4000">
                <a:solidFill>
                  <a:srgbClr val="FFFFFF"/>
                </a:solidFill>
                <a:latin typeface="Rubik Light"/>
              </a:rPr>
              <a:t>Presented by</a:t>
            </a:r>
          </a:p>
          <a:p>
            <a:pPr algn="l">
              <a:lnSpc>
                <a:spcPts val="4800"/>
              </a:lnSpc>
            </a:pPr>
            <a:r>
              <a:rPr lang="en-US" sz="4000">
                <a:solidFill>
                  <a:srgbClr val="FFFFFF"/>
                </a:solidFill>
                <a:latin typeface="Rubik Light"/>
              </a:rPr>
              <a:t>Abie bachtiar</a:t>
            </a:r>
          </a:p>
        </p:txBody>
      </p:sp>
      <p:sp>
        <p:nvSpPr>
          <p:cNvPr name="Freeform 10" id="10"/>
          <p:cNvSpPr/>
          <p:nvPr/>
        </p:nvSpPr>
        <p:spPr>
          <a:xfrm flipH="false" flipV="false" rot="0">
            <a:off x="4830000" y="592400"/>
            <a:ext cx="3059000" cy="798000"/>
          </a:xfrm>
          <a:custGeom>
            <a:avLst/>
            <a:gdLst/>
            <a:ahLst/>
            <a:cxnLst/>
            <a:rect r="r" b="b" t="t" l="l"/>
            <a:pathLst>
              <a:path h="798000" w="3059000">
                <a:moveTo>
                  <a:pt x="0" y="0"/>
                </a:moveTo>
                <a:lnTo>
                  <a:pt x="3059000" y="0"/>
                </a:lnTo>
                <a:lnTo>
                  <a:pt x="3059000" y="798000"/>
                </a:lnTo>
                <a:lnTo>
                  <a:pt x="0" y="798000"/>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35200" y="371250"/>
            <a:ext cx="2799804" cy="1082600"/>
          </a:xfrm>
          <a:custGeom>
            <a:avLst/>
            <a:gdLst/>
            <a:ahLst/>
            <a:cxnLst/>
            <a:rect r="r" b="b" t="t" l="l"/>
            <a:pathLst>
              <a:path h="1082600" w="2799804">
                <a:moveTo>
                  <a:pt x="0" y="0"/>
                </a:moveTo>
                <a:lnTo>
                  <a:pt x="2799804" y="0"/>
                </a:lnTo>
                <a:lnTo>
                  <a:pt x="2799804" y="1082600"/>
                </a:lnTo>
                <a:lnTo>
                  <a:pt x="0" y="1082600"/>
                </a:lnTo>
                <a:lnTo>
                  <a:pt x="0" y="0"/>
                </a:lnTo>
                <a:close/>
              </a:path>
            </a:pathLst>
          </a:custGeom>
          <a:blipFill>
            <a:blip r:embed="rId2"/>
            <a:stretch>
              <a:fillRect l="0" t="-6379" r="0" b="-6374"/>
            </a:stretch>
          </a:blipFill>
        </p:spPr>
      </p:sp>
      <p:sp>
        <p:nvSpPr>
          <p:cNvPr name="Freeform 3" id="3"/>
          <p:cNvSpPr/>
          <p:nvPr/>
        </p:nvSpPr>
        <p:spPr>
          <a:xfrm flipH="false" flipV="false" rot="0">
            <a:off x="-1005267" y="-306790"/>
            <a:ext cx="7788960" cy="10900579"/>
          </a:xfrm>
          <a:custGeom>
            <a:avLst/>
            <a:gdLst/>
            <a:ahLst/>
            <a:cxnLst/>
            <a:rect r="r" b="b" t="t" l="l"/>
            <a:pathLst>
              <a:path h="10900579" w="7788960">
                <a:moveTo>
                  <a:pt x="0" y="0"/>
                </a:moveTo>
                <a:lnTo>
                  <a:pt x="7788960" y="0"/>
                </a:lnTo>
                <a:lnTo>
                  <a:pt x="7788960" y="10900580"/>
                </a:lnTo>
                <a:lnTo>
                  <a:pt x="0" y="10900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58231" y="3421189"/>
            <a:ext cx="4177462" cy="4114800"/>
          </a:xfrm>
          <a:custGeom>
            <a:avLst/>
            <a:gdLst/>
            <a:ahLst/>
            <a:cxnLst/>
            <a:rect r="r" b="b" t="t" l="l"/>
            <a:pathLst>
              <a:path h="4114800" w="4177462">
                <a:moveTo>
                  <a:pt x="0" y="0"/>
                </a:moveTo>
                <a:lnTo>
                  <a:pt x="4177462" y="0"/>
                </a:lnTo>
                <a:lnTo>
                  <a:pt x="417746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522216" y="1555200"/>
            <a:ext cx="1824634" cy="1824634"/>
          </a:xfrm>
          <a:custGeom>
            <a:avLst/>
            <a:gdLst/>
            <a:ahLst/>
            <a:cxnLst/>
            <a:rect r="r" b="b" t="t" l="l"/>
            <a:pathLst>
              <a:path h="1824634" w="1824634">
                <a:moveTo>
                  <a:pt x="0" y="0"/>
                </a:moveTo>
                <a:lnTo>
                  <a:pt x="1824634" y="0"/>
                </a:lnTo>
                <a:lnTo>
                  <a:pt x="1824634" y="1824634"/>
                </a:lnTo>
                <a:lnTo>
                  <a:pt x="0" y="18246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51325" y="1358600"/>
            <a:ext cx="6391275" cy="927100"/>
          </a:xfrm>
          <a:prstGeom prst="rect">
            <a:avLst/>
          </a:prstGeom>
        </p:spPr>
        <p:txBody>
          <a:bodyPr anchor="t" rtlCol="false" tIns="0" lIns="0" bIns="0" rIns="0">
            <a:spAutoFit/>
          </a:bodyPr>
          <a:lstStyle/>
          <a:p>
            <a:pPr algn="ctr">
              <a:lnSpc>
                <a:spcPts val="7699"/>
              </a:lnSpc>
            </a:pPr>
            <a:r>
              <a:rPr lang="en-US" sz="5499">
                <a:solidFill>
                  <a:srgbClr val="000000"/>
                </a:solidFill>
                <a:latin typeface="Open Sans Bold"/>
              </a:rPr>
              <a:t>Data Preprocesing</a:t>
            </a:r>
          </a:p>
        </p:txBody>
      </p:sp>
      <p:sp>
        <p:nvSpPr>
          <p:cNvPr name="Freeform 7" id="7"/>
          <p:cNvSpPr/>
          <p:nvPr/>
        </p:nvSpPr>
        <p:spPr>
          <a:xfrm flipH="false" flipV="false" rot="0">
            <a:off x="7522216" y="3562581"/>
            <a:ext cx="1824634" cy="1824634"/>
          </a:xfrm>
          <a:custGeom>
            <a:avLst/>
            <a:gdLst/>
            <a:ahLst/>
            <a:cxnLst/>
            <a:rect r="r" b="b" t="t" l="l"/>
            <a:pathLst>
              <a:path h="1824634" w="1824634">
                <a:moveTo>
                  <a:pt x="0" y="0"/>
                </a:moveTo>
                <a:lnTo>
                  <a:pt x="1824634" y="0"/>
                </a:lnTo>
                <a:lnTo>
                  <a:pt x="1824634" y="1824634"/>
                </a:lnTo>
                <a:lnTo>
                  <a:pt x="0" y="18246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7522216" y="5569963"/>
            <a:ext cx="1824634" cy="1824634"/>
          </a:xfrm>
          <a:custGeom>
            <a:avLst/>
            <a:gdLst/>
            <a:ahLst/>
            <a:cxnLst/>
            <a:rect r="r" b="b" t="t" l="l"/>
            <a:pathLst>
              <a:path h="1824634" w="1824634">
                <a:moveTo>
                  <a:pt x="0" y="0"/>
                </a:moveTo>
                <a:lnTo>
                  <a:pt x="1824634" y="0"/>
                </a:lnTo>
                <a:lnTo>
                  <a:pt x="1824634" y="1824634"/>
                </a:lnTo>
                <a:lnTo>
                  <a:pt x="0" y="18246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7522216" y="7577344"/>
            <a:ext cx="1824634" cy="1824634"/>
          </a:xfrm>
          <a:custGeom>
            <a:avLst/>
            <a:gdLst/>
            <a:ahLst/>
            <a:cxnLst/>
            <a:rect r="r" b="b" t="t" l="l"/>
            <a:pathLst>
              <a:path h="1824634" w="1824634">
                <a:moveTo>
                  <a:pt x="0" y="0"/>
                </a:moveTo>
                <a:lnTo>
                  <a:pt x="1824634" y="0"/>
                </a:lnTo>
                <a:lnTo>
                  <a:pt x="1824634" y="1824634"/>
                </a:lnTo>
                <a:lnTo>
                  <a:pt x="0" y="18246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9849222" y="2018889"/>
            <a:ext cx="6729412" cy="811530"/>
          </a:xfrm>
          <a:prstGeom prst="rect">
            <a:avLst/>
          </a:prstGeom>
        </p:spPr>
        <p:txBody>
          <a:bodyPr anchor="t" rtlCol="false" tIns="0" lIns="0" bIns="0" rIns="0">
            <a:spAutoFit/>
          </a:bodyPr>
          <a:lstStyle/>
          <a:p>
            <a:pPr>
              <a:lnSpc>
                <a:spcPts val="6720"/>
              </a:lnSpc>
            </a:pPr>
            <a:r>
              <a:rPr lang="en-US" sz="4800">
                <a:solidFill>
                  <a:srgbClr val="000000"/>
                </a:solidFill>
                <a:latin typeface="Open Sans Bold"/>
              </a:rPr>
              <a:t>Outlie Handling -&gt; IQR</a:t>
            </a:r>
          </a:p>
        </p:txBody>
      </p:sp>
      <p:sp>
        <p:nvSpPr>
          <p:cNvPr name="TextBox 11" id="11"/>
          <p:cNvSpPr txBox="true"/>
          <p:nvPr/>
        </p:nvSpPr>
        <p:spPr>
          <a:xfrm rot="0">
            <a:off x="9849222" y="4120683"/>
            <a:ext cx="7710785" cy="811530"/>
          </a:xfrm>
          <a:prstGeom prst="rect">
            <a:avLst/>
          </a:prstGeom>
        </p:spPr>
        <p:txBody>
          <a:bodyPr anchor="t" rtlCol="false" tIns="0" lIns="0" bIns="0" rIns="0">
            <a:spAutoFit/>
          </a:bodyPr>
          <a:lstStyle/>
          <a:p>
            <a:pPr>
              <a:lnSpc>
                <a:spcPts val="6720"/>
              </a:lnSpc>
            </a:pPr>
            <a:r>
              <a:rPr lang="en-US" sz="4800">
                <a:solidFill>
                  <a:srgbClr val="000000"/>
                </a:solidFill>
                <a:latin typeface="Open Sans Bold"/>
              </a:rPr>
              <a:t>Encoding -&gt;Label Encoder</a:t>
            </a:r>
          </a:p>
        </p:txBody>
      </p:sp>
      <p:sp>
        <p:nvSpPr>
          <p:cNvPr name="TextBox 12" id="12"/>
          <p:cNvSpPr txBox="true"/>
          <p:nvPr/>
        </p:nvSpPr>
        <p:spPr>
          <a:xfrm rot="0">
            <a:off x="9849222" y="5596810"/>
            <a:ext cx="8154739" cy="1677096"/>
          </a:xfrm>
          <a:prstGeom prst="rect">
            <a:avLst/>
          </a:prstGeom>
        </p:spPr>
        <p:txBody>
          <a:bodyPr anchor="t" rtlCol="false" tIns="0" lIns="0" bIns="0" rIns="0">
            <a:spAutoFit/>
          </a:bodyPr>
          <a:lstStyle/>
          <a:p>
            <a:pPr algn="ctr">
              <a:lnSpc>
                <a:spcPts val="6786"/>
              </a:lnSpc>
            </a:pPr>
            <a:r>
              <a:rPr lang="en-US" sz="4847">
                <a:solidFill>
                  <a:srgbClr val="000000"/>
                </a:solidFill>
                <a:latin typeface="Open Sans Bold"/>
              </a:rPr>
              <a:t>Tranfomasi -&gt; Standarisasi</a:t>
            </a:r>
          </a:p>
          <a:p>
            <a:pPr algn="ctr">
              <a:lnSpc>
                <a:spcPts val="6786"/>
              </a:lnSpc>
            </a:pPr>
            <a:r>
              <a:rPr lang="en-US" sz="4847">
                <a:solidFill>
                  <a:srgbClr val="000000"/>
                </a:solidFill>
                <a:latin typeface="Open Sans Bold"/>
              </a:rPr>
              <a:t> Data</a:t>
            </a:r>
          </a:p>
        </p:txBody>
      </p:sp>
      <p:sp>
        <p:nvSpPr>
          <p:cNvPr name="TextBox 13" id="13"/>
          <p:cNvSpPr txBox="true"/>
          <p:nvPr/>
        </p:nvSpPr>
        <p:spPr>
          <a:xfrm rot="0">
            <a:off x="9144000" y="7742723"/>
            <a:ext cx="7851507" cy="1659255"/>
          </a:xfrm>
          <a:prstGeom prst="rect">
            <a:avLst/>
          </a:prstGeom>
        </p:spPr>
        <p:txBody>
          <a:bodyPr anchor="t" rtlCol="false" tIns="0" lIns="0" bIns="0" rIns="0">
            <a:spAutoFit/>
          </a:bodyPr>
          <a:lstStyle/>
          <a:p>
            <a:pPr algn="ctr">
              <a:lnSpc>
                <a:spcPts val="6720"/>
              </a:lnSpc>
            </a:pPr>
            <a:r>
              <a:rPr lang="en-US" sz="4800">
                <a:solidFill>
                  <a:srgbClr val="000000"/>
                </a:solidFill>
                <a:latin typeface="Open Sans Bold"/>
              </a:rPr>
              <a:t>Feature Imbalance -&gt; SMOTE</a:t>
            </a:r>
          </a:p>
        </p:txBody>
      </p:sp>
      <p:sp>
        <p:nvSpPr>
          <p:cNvPr name="Freeform 14" id="14"/>
          <p:cNvSpPr/>
          <p:nvPr/>
        </p:nvSpPr>
        <p:spPr>
          <a:xfrm flipH="false" flipV="false" rot="0">
            <a:off x="0" y="0"/>
            <a:ext cx="18288002" cy="10287002"/>
          </a:xfrm>
          <a:custGeom>
            <a:avLst/>
            <a:gdLst/>
            <a:ahLst/>
            <a:cxnLst/>
            <a:rect r="r" b="b" t="t" l="l"/>
            <a:pathLst>
              <a:path h="10287002" w="18288002">
                <a:moveTo>
                  <a:pt x="0" y="0"/>
                </a:moveTo>
                <a:lnTo>
                  <a:pt x="18288002" y="0"/>
                </a:lnTo>
                <a:lnTo>
                  <a:pt x="18288002" y="10287002"/>
                </a:lnTo>
                <a:lnTo>
                  <a:pt x="0" y="10287002"/>
                </a:lnTo>
                <a:lnTo>
                  <a:pt x="0" y="0"/>
                </a:lnTo>
                <a:close/>
              </a:path>
            </a:pathLst>
          </a:custGeom>
          <a:blipFill>
            <a:blip r:embed="rId9"/>
            <a:stretch>
              <a:fillRect l="0" t="-9191" r="0" b="-9191"/>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35200" y="371250"/>
            <a:ext cx="2799804" cy="1082600"/>
          </a:xfrm>
          <a:custGeom>
            <a:avLst/>
            <a:gdLst/>
            <a:ahLst/>
            <a:cxnLst/>
            <a:rect r="r" b="b" t="t" l="l"/>
            <a:pathLst>
              <a:path h="1082600" w="2799804">
                <a:moveTo>
                  <a:pt x="0" y="0"/>
                </a:moveTo>
                <a:lnTo>
                  <a:pt x="2799804" y="0"/>
                </a:lnTo>
                <a:lnTo>
                  <a:pt x="2799804" y="1082600"/>
                </a:lnTo>
                <a:lnTo>
                  <a:pt x="0" y="1082600"/>
                </a:lnTo>
                <a:lnTo>
                  <a:pt x="0" y="0"/>
                </a:lnTo>
                <a:close/>
              </a:path>
            </a:pathLst>
          </a:custGeom>
          <a:blipFill>
            <a:blip r:embed="rId2"/>
            <a:stretch>
              <a:fillRect l="0" t="-6379" r="0" b="-6374"/>
            </a:stretch>
          </a:blipFill>
        </p:spPr>
      </p:sp>
      <p:sp>
        <p:nvSpPr>
          <p:cNvPr name="Freeform 3" id="3"/>
          <p:cNvSpPr/>
          <p:nvPr/>
        </p:nvSpPr>
        <p:spPr>
          <a:xfrm flipH="false" flipV="false" rot="0">
            <a:off x="-1005267" y="-306790"/>
            <a:ext cx="7788960" cy="10900579"/>
          </a:xfrm>
          <a:custGeom>
            <a:avLst/>
            <a:gdLst/>
            <a:ahLst/>
            <a:cxnLst/>
            <a:rect r="r" b="b" t="t" l="l"/>
            <a:pathLst>
              <a:path h="10900579" w="7788960">
                <a:moveTo>
                  <a:pt x="0" y="0"/>
                </a:moveTo>
                <a:lnTo>
                  <a:pt x="7788960" y="0"/>
                </a:lnTo>
                <a:lnTo>
                  <a:pt x="7788960" y="10900580"/>
                </a:lnTo>
                <a:lnTo>
                  <a:pt x="0" y="10900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45192" y="4852607"/>
            <a:ext cx="4803539" cy="5434393"/>
          </a:xfrm>
          <a:custGeom>
            <a:avLst/>
            <a:gdLst/>
            <a:ahLst/>
            <a:cxnLst/>
            <a:rect r="r" b="b" t="t" l="l"/>
            <a:pathLst>
              <a:path h="5434393" w="4803539">
                <a:moveTo>
                  <a:pt x="0" y="0"/>
                </a:moveTo>
                <a:lnTo>
                  <a:pt x="4803540" y="0"/>
                </a:lnTo>
                <a:lnTo>
                  <a:pt x="4803540" y="5434393"/>
                </a:lnTo>
                <a:lnTo>
                  <a:pt x="0" y="5434393"/>
                </a:lnTo>
                <a:lnTo>
                  <a:pt x="0" y="0"/>
                </a:lnTo>
                <a:close/>
              </a:path>
            </a:pathLst>
          </a:custGeom>
          <a:blipFill>
            <a:blip r:embed="rId5"/>
            <a:stretch>
              <a:fillRect l="-3596" t="0" r="-3596" b="0"/>
            </a:stretch>
          </a:blipFill>
        </p:spPr>
      </p:sp>
      <p:sp>
        <p:nvSpPr>
          <p:cNvPr name="TextBox 5" id="5"/>
          <p:cNvSpPr txBox="true"/>
          <p:nvPr/>
        </p:nvSpPr>
        <p:spPr>
          <a:xfrm rot="0">
            <a:off x="51684" y="1358600"/>
            <a:ext cx="6590556" cy="1898650"/>
          </a:xfrm>
          <a:prstGeom prst="rect">
            <a:avLst/>
          </a:prstGeom>
        </p:spPr>
        <p:txBody>
          <a:bodyPr anchor="t" rtlCol="false" tIns="0" lIns="0" bIns="0" rIns="0">
            <a:spAutoFit/>
          </a:bodyPr>
          <a:lstStyle/>
          <a:p>
            <a:pPr algn="ctr">
              <a:lnSpc>
                <a:spcPts val="7699"/>
              </a:lnSpc>
            </a:pPr>
            <a:r>
              <a:rPr lang="en-US" sz="5499">
                <a:solidFill>
                  <a:srgbClr val="000000"/>
                </a:solidFill>
                <a:latin typeface="Open Sans Bold"/>
              </a:rPr>
              <a:t>Data Preprocesing:</a:t>
            </a:r>
          </a:p>
          <a:p>
            <a:pPr algn="ctr">
              <a:lnSpc>
                <a:spcPts val="7699"/>
              </a:lnSpc>
            </a:pPr>
            <a:r>
              <a:rPr lang="en-US" sz="5499">
                <a:solidFill>
                  <a:srgbClr val="000000"/>
                </a:solidFill>
                <a:latin typeface="Open Sans Bold"/>
              </a:rPr>
              <a:t>Features</a:t>
            </a:r>
          </a:p>
        </p:txBody>
      </p:sp>
      <p:sp>
        <p:nvSpPr>
          <p:cNvPr name="TextBox 6" id="6"/>
          <p:cNvSpPr txBox="true"/>
          <p:nvPr/>
        </p:nvSpPr>
        <p:spPr>
          <a:xfrm rot="0">
            <a:off x="7201784" y="845875"/>
            <a:ext cx="10835669" cy="9581515"/>
          </a:xfrm>
          <a:prstGeom prst="rect">
            <a:avLst/>
          </a:prstGeom>
        </p:spPr>
        <p:txBody>
          <a:bodyPr anchor="t" rtlCol="false" tIns="0" lIns="0" bIns="0" rIns="0">
            <a:spAutoFit/>
          </a:bodyPr>
          <a:lstStyle/>
          <a:p>
            <a:pPr algn="just">
              <a:lnSpc>
                <a:spcPts val="4759"/>
              </a:lnSpc>
            </a:pPr>
            <a:r>
              <a:rPr lang="en-US" sz="3399">
                <a:solidFill>
                  <a:srgbClr val="000000"/>
                </a:solidFill>
                <a:latin typeface="Open Sans"/>
              </a:rPr>
              <a:t>Kemampu</a:t>
            </a:r>
            <a:r>
              <a:rPr lang="en-US" sz="3399">
                <a:solidFill>
                  <a:srgbClr val="000000"/>
                </a:solidFill>
                <a:latin typeface="Open Sans"/>
              </a:rPr>
              <a:t>an membayar:</a:t>
            </a:r>
          </a:p>
          <a:p>
            <a:pPr algn="just" marL="734059" indent="-367030" lvl="1">
              <a:lnSpc>
                <a:spcPts val="4759"/>
              </a:lnSpc>
              <a:buFont typeface="Arial"/>
              <a:buChar char="•"/>
            </a:pPr>
            <a:r>
              <a:rPr lang="en-US" sz="3399">
                <a:solidFill>
                  <a:srgbClr val="000000"/>
                </a:solidFill>
                <a:latin typeface="Open Sans"/>
              </a:rPr>
              <a:t>Pendapatan: annual_inc</a:t>
            </a:r>
          </a:p>
          <a:p>
            <a:pPr algn="just" marL="734059" indent="-367030" lvl="1">
              <a:lnSpc>
                <a:spcPts val="4759"/>
              </a:lnSpc>
              <a:buFont typeface="Arial"/>
              <a:buChar char="•"/>
            </a:pPr>
            <a:r>
              <a:rPr lang="en-US" sz="3399">
                <a:solidFill>
                  <a:srgbClr val="000000"/>
                </a:solidFill>
                <a:latin typeface="Open Sans"/>
              </a:rPr>
              <a:t>Rasio utang terhadap pendapatan (debt-to-income ratio): dti</a:t>
            </a:r>
          </a:p>
          <a:p>
            <a:pPr algn="just">
              <a:lnSpc>
                <a:spcPts val="4759"/>
              </a:lnSpc>
            </a:pPr>
            <a:r>
              <a:rPr lang="en-US" sz="3399">
                <a:solidFill>
                  <a:srgbClr val="000000"/>
                </a:solidFill>
                <a:latin typeface="Open Sans"/>
              </a:rPr>
              <a:t>Riwayat kredit:</a:t>
            </a:r>
          </a:p>
          <a:p>
            <a:pPr algn="just" marL="734059" indent="-367030" lvl="1">
              <a:lnSpc>
                <a:spcPts val="4759"/>
              </a:lnSpc>
              <a:buFont typeface="Arial"/>
              <a:buChar char="•"/>
            </a:pPr>
            <a:r>
              <a:rPr lang="en-US" sz="3399">
                <a:solidFill>
                  <a:srgbClr val="000000"/>
                </a:solidFill>
                <a:latin typeface="Open Sans"/>
              </a:rPr>
              <a:t>Jumlah pinjaman yang pernah diambil: total_acc</a:t>
            </a:r>
          </a:p>
          <a:p>
            <a:pPr algn="just" marL="734059" indent="-367030" lvl="1">
              <a:lnSpc>
                <a:spcPts val="4759"/>
              </a:lnSpc>
              <a:buFont typeface="Arial"/>
              <a:buChar char="•"/>
            </a:pPr>
            <a:r>
              <a:rPr lang="en-US" sz="3399">
                <a:solidFill>
                  <a:srgbClr val="000000"/>
                </a:solidFill>
                <a:latin typeface="Open Sans"/>
              </a:rPr>
              <a:t>Terlambat bayar: delinq_2yrs</a:t>
            </a:r>
          </a:p>
          <a:p>
            <a:pPr algn="just" marL="734059" indent="-367030" lvl="1">
              <a:lnSpc>
                <a:spcPts val="4759"/>
              </a:lnSpc>
              <a:buFont typeface="Arial"/>
              <a:buChar char="•"/>
            </a:pPr>
            <a:r>
              <a:rPr lang="en-US" sz="3399">
                <a:solidFill>
                  <a:srgbClr val="000000"/>
                </a:solidFill>
                <a:latin typeface="Open Sans"/>
              </a:rPr>
              <a:t>Gagal bayar: acc_now_delinq</a:t>
            </a:r>
          </a:p>
          <a:p>
            <a:pPr algn="just" marL="734059" indent="-367030" lvl="1">
              <a:lnSpc>
                <a:spcPts val="4759"/>
              </a:lnSpc>
              <a:buFont typeface="Arial"/>
              <a:buChar char="•"/>
            </a:pPr>
            <a:r>
              <a:rPr lang="en-US" sz="3399">
                <a:solidFill>
                  <a:srgbClr val="000000"/>
                </a:solidFill>
                <a:latin typeface="Open Sans"/>
              </a:rPr>
              <a:t>lama pengajuan : term</a:t>
            </a:r>
          </a:p>
          <a:p>
            <a:pPr algn="just">
              <a:lnSpc>
                <a:spcPts val="4759"/>
              </a:lnSpc>
            </a:pPr>
            <a:r>
              <a:rPr lang="en-US" sz="3399">
                <a:solidFill>
                  <a:srgbClr val="000000"/>
                </a:solidFill>
                <a:latin typeface="Open Sans"/>
              </a:rPr>
              <a:t>Tujuan pinjaman: purpose</a:t>
            </a:r>
          </a:p>
          <a:p>
            <a:pPr algn="just">
              <a:lnSpc>
                <a:spcPts val="4759"/>
              </a:lnSpc>
            </a:pPr>
          </a:p>
          <a:p>
            <a:pPr algn="just">
              <a:lnSpc>
                <a:spcPts val="4759"/>
              </a:lnSpc>
            </a:pPr>
            <a:r>
              <a:rPr lang="en-US" sz="3399">
                <a:solidFill>
                  <a:srgbClr val="000000"/>
                </a:solidFill>
                <a:latin typeface="Open Sans"/>
              </a:rPr>
              <a:t>Kolom-kolom ini dapat memberikan informasi yang penting tentang kemampuan peminjam untuk membayar pinjaman, riwayat kredit peminjam, dan tujuan pinjaman peminjam.</a:t>
            </a:r>
          </a:p>
          <a:p>
            <a:pPr algn="just">
              <a:lnSpc>
                <a:spcPts val="4759"/>
              </a:lnSpc>
            </a:pPr>
          </a:p>
        </p:txBody>
      </p:sp>
      <p:sp>
        <p:nvSpPr>
          <p:cNvPr name="Freeform 7" id="7"/>
          <p:cNvSpPr/>
          <p:nvPr/>
        </p:nvSpPr>
        <p:spPr>
          <a:xfrm flipH="false" flipV="false" rot="0">
            <a:off x="0" y="0"/>
            <a:ext cx="18288002" cy="10287002"/>
          </a:xfrm>
          <a:custGeom>
            <a:avLst/>
            <a:gdLst/>
            <a:ahLst/>
            <a:cxnLst/>
            <a:rect r="r" b="b" t="t" l="l"/>
            <a:pathLst>
              <a:path h="10287002" w="18288002">
                <a:moveTo>
                  <a:pt x="0" y="0"/>
                </a:moveTo>
                <a:lnTo>
                  <a:pt x="18288002" y="0"/>
                </a:lnTo>
                <a:lnTo>
                  <a:pt x="18288002" y="10287002"/>
                </a:lnTo>
                <a:lnTo>
                  <a:pt x="0" y="10287002"/>
                </a:lnTo>
                <a:lnTo>
                  <a:pt x="0" y="0"/>
                </a:lnTo>
                <a:close/>
              </a:path>
            </a:pathLst>
          </a:custGeom>
          <a:blipFill>
            <a:blip r:embed="rId6"/>
            <a:stretch>
              <a:fillRect l="0" t="-9191" r="0" b="-9191"/>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2" cy="10287002"/>
          </a:xfrm>
          <a:custGeom>
            <a:avLst/>
            <a:gdLst/>
            <a:ahLst/>
            <a:cxnLst/>
            <a:rect r="r" b="b" t="t" l="l"/>
            <a:pathLst>
              <a:path h="10287002" w="18288002">
                <a:moveTo>
                  <a:pt x="0" y="0"/>
                </a:moveTo>
                <a:lnTo>
                  <a:pt x="18288002" y="0"/>
                </a:lnTo>
                <a:lnTo>
                  <a:pt x="18288002" y="10287002"/>
                </a:lnTo>
                <a:lnTo>
                  <a:pt x="0" y="10287002"/>
                </a:lnTo>
                <a:lnTo>
                  <a:pt x="0" y="0"/>
                </a:lnTo>
                <a:close/>
              </a:path>
            </a:pathLst>
          </a:custGeom>
          <a:blipFill>
            <a:blip r:embed="rId2"/>
            <a:stretch>
              <a:fillRect l="0" t="-9191" r="0" b="-9191"/>
            </a:stretch>
          </a:blipFill>
        </p:spPr>
      </p:sp>
      <p:sp>
        <p:nvSpPr>
          <p:cNvPr name="Freeform 3" id="3"/>
          <p:cNvSpPr/>
          <p:nvPr/>
        </p:nvSpPr>
        <p:spPr>
          <a:xfrm flipH="false" flipV="false" rot="0">
            <a:off x="14635200" y="371250"/>
            <a:ext cx="2799804" cy="1082600"/>
          </a:xfrm>
          <a:custGeom>
            <a:avLst/>
            <a:gdLst/>
            <a:ahLst/>
            <a:cxnLst/>
            <a:rect r="r" b="b" t="t" l="l"/>
            <a:pathLst>
              <a:path h="1082600" w="2799804">
                <a:moveTo>
                  <a:pt x="0" y="0"/>
                </a:moveTo>
                <a:lnTo>
                  <a:pt x="2799804" y="0"/>
                </a:lnTo>
                <a:lnTo>
                  <a:pt x="2799804" y="1082600"/>
                </a:lnTo>
                <a:lnTo>
                  <a:pt x="0" y="1082600"/>
                </a:lnTo>
                <a:lnTo>
                  <a:pt x="0" y="0"/>
                </a:lnTo>
                <a:close/>
              </a:path>
            </a:pathLst>
          </a:custGeom>
          <a:blipFill>
            <a:blip r:embed="rId3"/>
            <a:stretch>
              <a:fillRect l="0" t="-6379" r="0" b="-6374"/>
            </a:stretch>
          </a:blipFill>
        </p:spPr>
      </p:sp>
      <p:sp>
        <p:nvSpPr>
          <p:cNvPr name="Freeform 4" id="4"/>
          <p:cNvSpPr/>
          <p:nvPr/>
        </p:nvSpPr>
        <p:spPr>
          <a:xfrm flipH="false" flipV="false" rot="0">
            <a:off x="-1005267" y="-306790"/>
            <a:ext cx="7788960" cy="10900579"/>
          </a:xfrm>
          <a:custGeom>
            <a:avLst/>
            <a:gdLst/>
            <a:ahLst/>
            <a:cxnLst/>
            <a:rect r="r" b="b" t="t" l="l"/>
            <a:pathLst>
              <a:path h="10900579" w="7788960">
                <a:moveTo>
                  <a:pt x="0" y="0"/>
                </a:moveTo>
                <a:lnTo>
                  <a:pt x="7788960" y="0"/>
                </a:lnTo>
                <a:lnTo>
                  <a:pt x="7788960" y="10900580"/>
                </a:lnTo>
                <a:lnTo>
                  <a:pt x="0" y="109005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45192" y="4852607"/>
            <a:ext cx="4803539" cy="5434393"/>
          </a:xfrm>
          <a:custGeom>
            <a:avLst/>
            <a:gdLst/>
            <a:ahLst/>
            <a:cxnLst/>
            <a:rect r="r" b="b" t="t" l="l"/>
            <a:pathLst>
              <a:path h="5434393" w="4803539">
                <a:moveTo>
                  <a:pt x="0" y="0"/>
                </a:moveTo>
                <a:lnTo>
                  <a:pt x="4803540" y="0"/>
                </a:lnTo>
                <a:lnTo>
                  <a:pt x="4803540" y="5434393"/>
                </a:lnTo>
                <a:lnTo>
                  <a:pt x="0" y="5434393"/>
                </a:lnTo>
                <a:lnTo>
                  <a:pt x="0" y="0"/>
                </a:lnTo>
                <a:close/>
              </a:path>
            </a:pathLst>
          </a:custGeom>
          <a:blipFill>
            <a:blip r:embed="rId6"/>
            <a:stretch>
              <a:fillRect l="-3596" t="0" r="-3596" b="0"/>
            </a:stretch>
          </a:blipFill>
        </p:spPr>
      </p:sp>
      <p:sp>
        <p:nvSpPr>
          <p:cNvPr name="TextBox 6" id="6"/>
          <p:cNvSpPr txBox="true"/>
          <p:nvPr/>
        </p:nvSpPr>
        <p:spPr>
          <a:xfrm rot="0">
            <a:off x="51684" y="1358600"/>
            <a:ext cx="6590556" cy="1898650"/>
          </a:xfrm>
          <a:prstGeom prst="rect">
            <a:avLst/>
          </a:prstGeom>
        </p:spPr>
        <p:txBody>
          <a:bodyPr anchor="t" rtlCol="false" tIns="0" lIns="0" bIns="0" rIns="0">
            <a:spAutoFit/>
          </a:bodyPr>
          <a:lstStyle/>
          <a:p>
            <a:pPr algn="ctr">
              <a:lnSpc>
                <a:spcPts val="7699"/>
              </a:lnSpc>
            </a:pPr>
            <a:r>
              <a:rPr lang="en-US" sz="5499">
                <a:solidFill>
                  <a:srgbClr val="000000"/>
                </a:solidFill>
                <a:latin typeface="Open Sans Bold"/>
              </a:rPr>
              <a:t>Data Preprocesing:</a:t>
            </a:r>
          </a:p>
          <a:p>
            <a:pPr algn="ctr">
              <a:lnSpc>
                <a:spcPts val="7699"/>
              </a:lnSpc>
            </a:pPr>
            <a:r>
              <a:rPr lang="en-US" sz="5499">
                <a:solidFill>
                  <a:srgbClr val="000000"/>
                </a:solidFill>
                <a:latin typeface="Open Sans Bold"/>
              </a:rPr>
              <a:t>Target</a:t>
            </a:r>
          </a:p>
        </p:txBody>
      </p:sp>
      <p:sp>
        <p:nvSpPr>
          <p:cNvPr name="TextBox 7" id="7"/>
          <p:cNvSpPr txBox="true"/>
          <p:nvPr/>
        </p:nvSpPr>
        <p:spPr>
          <a:xfrm rot="0">
            <a:off x="7304938" y="705485"/>
            <a:ext cx="10983062" cy="9581515"/>
          </a:xfrm>
          <a:prstGeom prst="rect">
            <a:avLst/>
          </a:prstGeom>
        </p:spPr>
        <p:txBody>
          <a:bodyPr anchor="t" rtlCol="false" tIns="0" lIns="0" bIns="0" rIns="0">
            <a:spAutoFit/>
          </a:bodyPr>
          <a:lstStyle/>
          <a:p>
            <a:pPr>
              <a:lnSpc>
                <a:spcPts val="4759"/>
              </a:lnSpc>
            </a:pPr>
            <a:r>
              <a:rPr lang="en-US" sz="3399">
                <a:solidFill>
                  <a:srgbClr val="000000"/>
                </a:solidFill>
                <a:latin typeface="Open Sans Bold"/>
              </a:rPr>
              <a:t>Good Dept (Utang Baik):</a:t>
            </a:r>
          </a:p>
          <a:p>
            <a:pPr>
              <a:lnSpc>
                <a:spcPts val="4759"/>
              </a:lnSpc>
            </a:pPr>
            <a:r>
              <a:rPr lang="en-US" sz="3399">
                <a:solidFill>
                  <a:srgbClr val="000000"/>
                </a:solidFill>
                <a:latin typeface="Open Sans"/>
              </a:rPr>
              <a:t>- Loan status: 'Fully Paid', 'Current', dan 'Does not meet the credit policy. Status:Fully Paid'.</a:t>
            </a:r>
          </a:p>
          <a:p>
            <a:pPr>
              <a:lnSpc>
                <a:spcPts val="4759"/>
              </a:lnSpc>
            </a:pPr>
          </a:p>
          <a:p>
            <a:pPr>
              <a:lnSpc>
                <a:spcPts val="4759"/>
              </a:lnSpc>
            </a:pPr>
            <a:r>
              <a:rPr lang="en-US" sz="3399">
                <a:solidFill>
                  <a:srgbClr val="000000"/>
                </a:solidFill>
                <a:latin typeface="Open Sans"/>
              </a:rPr>
              <a:t>- Ini mencakup peminjam yang telah melunasi pinjaman sepenuhnya atau saat ini dalam keadaan baik pembayaran.</a:t>
            </a:r>
          </a:p>
          <a:p>
            <a:pPr>
              <a:lnSpc>
                <a:spcPts val="4759"/>
              </a:lnSpc>
            </a:pPr>
          </a:p>
          <a:p>
            <a:pPr>
              <a:lnSpc>
                <a:spcPts val="4759"/>
              </a:lnSpc>
            </a:pPr>
            <a:r>
              <a:rPr lang="en-US" sz="3399">
                <a:solidFill>
                  <a:srgbClr val="000000"/>
                </a:solidFill>
                <a:latin typeface="Open Sans Bold"/>
              </a:rPr>
              <a:t>Bad Dept (Utang  Buruk):</a:t>
            </a:r>
          </a:p>
          <a:p>
            <a:pPr>
              <a:lnSpc>
                <a:spcPts val="4759"/>
              </a:lnSpc>
            </a:pPr>
            <a:r>
              <a:rPr lang="en-US" sz="3399">
                <a:solidFill>
                  <a:srgbClr val="000000"/>
                </a:solidFill>
                <a:latin typeface="Open Sans"/>
              </a:rPr>
              <a:t>- Loan status: 'Charged Off', 'Default', 'Late (31-120 days)', 'In Grace Period', 'Late (16-30 days)', dan 'Does not meet the credit policy. Status:Charged Off'.</a:t>
            </a:r>
          </a:p>
          <a:p>
            <a:pPr>
              <a:lnSpc>
                <a:spcPts val="4759"/>
              </a:lnSpc>
            </a:pPr>
          </a:p>
          <a:p>
            <a:pPr>
              <a:lnSpc>
                <a:spcPts val="4759"/>
              </a:lnSpc>
            </a:pPr>
            <a:r>
              <a:rPr lang="en-US" sz="3399">
                <a:solidFill>
                  <a:srgbClr val="000000"/>
                </a:solidFill>
                <a:latin typeface="Open Sans"/>
              </a:rPr>
              <a:t>- Ini mencakup peminjam yang gagal membayar pinjaman, melunasi dengan keterlambatan, atau memiliki status buruk menurut kebijakan kredit.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2" cy="10287002"/>
          </a:xfrm>
          <a:custGeom>
            <a:avLst/>
            <a:gdLst/>
            <a:ahLst/>
            <a:cxnLst/>
            <a:rect r="r" b="b" t="t" l="l"/>
            <a:pathLst>
              <a:path h="10287002" w="18288002">
                <a:moveTo>
                  <a:pt x="0" y="0"/>
                </a:moveTo>
                <a:lnTo>
                  <a:pt x="18288002" y="0"/>
                </a:lnTo>
                <a:lnTo>
                  <a:pt x="18288002" y="10287002"/>
                </a:lnTo>
                <a:lnTo>
                  <a:pt x="0" y="10287002"/>
                </a:lnTo>
                <a:lnTo>
                  <a:pt x="0" y="0"/>
                </a:lnTo>
                <a:close/>
              </a:path>
            </a:pathLst>
          </a:custGeom>
          <a:blipFill>
            <a:blip r:embed="rId2"/>
            <a:stretch>
              <a:fillRect l="0" t="-9191" r="0" b="-9191"/>
            </a:stretch>
          </a:blipFill>
        </p:spPr>
      </p:sp>
      <p:sp>
        <p:nvSpPr>
          <p:cNvPr name="Freeform 3" id="3"/>
          <p:cNvSpPr/>
          <p:nvPr/>
        </p:nvSpPr>
        <p:spPr>
          <a:xfrm flipH="false" flipV="false" rot="0">
            <a:off x="14635200" y="371250"/>
            <a:ext cx="2799804" cy="1082600"/>
          </a:xfrm>
          <a:custGeom>
            <a:avLst/>
            <a:gdLst/>
            <a:ahLst/>
            <a:cxnLst/>
            <a:rect r="r" b="b" t="t" l="l"/>
            <a:pathLst>
              <a:path h="1082600" w="2799804">
                <a:moveTo>
                  <a:pt x="0" y="0"/>
                </a:moveTo>
                <a:lnTo>
                  <a:pt x="2799804" y="0"/>
                </a:lnTo>
                <a:lnTo>
                  <a:pt x="2799804" y="1082600"/>
                </a:lnTo>
                <a:lnTo>
                  <a:pt x="0" y="1082600"/>
                </a:lnTo>
                <a:lnTo>
                  <a:pt x="0" y="0"/>
                </a:lnTo>
                <a:close/>
              </a:path>
            </a:pathLst>
          </a:custGeom>
          <a:blipFill>
            <a:blip r:embed="rId3"/>
            <a:stretch>
              <a:fillRect l="0" t="-6379" r="0" b="-6374"/>
            </a:stretch>
          </a:blipFill>
        </p:spPr>
      </p:sp>
      <p:sp>
        <p:nvSpPr>
          <p:cNvPr name="Freeform 4" id="4"/>
          <p:cNvSpPr/>
          <p:nvPr/>
        </p:nvSpPr>
        <p:spPr>
          <a:xfrm flipH="false" flipV="false" rot="0">
            <a:off x="0" y="0"/>
            <a:ext cx="10402169" cy="1172608"/>
          </a:xfrm>
          <a:custGeom>
            <a:avLst/>
            <a:gdLst/>
            <a:ahLst/>
            <a:cxnLst/>
            <a:rect r="r" b="b" t="t" l="l"/>
            <a:pathLst>
              <a:path h="1172608" w="10402169">
                <a:moveTo>
                  <a:pt x="0" y="0"/>
                </a:moveTo>
                <a:lnTo>
                  <a:pt x="10402169" y="0"/>
                </a:lnTo>
                <a:lnTo>
                  <a:pt x="10402169" y="1172608"/>
                </a:lnTo>
                <a:lnTo>
                  <a:pt x="0" y="11726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67533" y="2211671"/>
            <a:ext cx="16790950" cy="5863659"/>
          </a:xfrm>
          <a:custGeom>
            <a:avLst/>
            <a:gdLst/>
            <a:ahLst/>
            <a:cxnLst/>
            <a:rect r="r" b="b" t="t" l="l"/>
            <a:pathLst>
              <a:path h="5863659" w="16790950">
                <a:moveTo>
                  <a:pt x="0" y="0"/>
                </a:moveTo>
                <a:lnTo>
                  <a:pt x="16790950" y="0"/>
                </a:lnTo>
                <a:lnTo>
                  <a:pt x="16790950" y="5863658"/>
                </a:lnTo>
                <a:lnTo>
                  <a:pt x="0" y="5863658"/>
                </a:lnTo>
                <a:lnTo>
                  <a:pt x="0" y="0"/>
                </a:lnTo>
                <a:close/>
              </a:path>
            </a:pathLst>
          </a:custGeom>
          <a:blipFill>
            <a:blip r:embed="rId6"/>
            <a:stretch>
              <a:fillRect l="0" t="-571" r="0" b="0"/>
            </a:stretch>
          </a:blipFill>
        </p:spPr>
      </p:sp>
      <p:sp>
        <p:nvSpPr>
          <p:cNvPr name="TextBox 6" id="6"/>
          <p:cNvSpPr txBox="true"/>
          <p:nvPr/>
        </p:nvSpPr>
        <p:spPr>
          <a:xfrm rot="0">
            <a:off x="2612304" y="95132"/>
            <a:ext cx="4217045"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ML Modeling</a:t>
            </a:r>
          </a:p>
        </p:txBody>
      </p:sp>
      <p:sp>
        <p:nvSpPr>
          <p:cNvPr name="AutoShape 7" id="7"/>
          <p:cNvSpPr/>
          <p:nvPr/>
        </p:nvSpPr>
        <p:spPr>
          <a:xfrm>
            <a:off x="467533" y="5143500"/>
            <a:ext cx="16790950" cy="0"/>
          </a:xfrm>
          <a:prstGeom prst="line">
            <a:avLst/>
          </a:prstGeom>
          <a:ln cap="flat" w="38100">
            <a:solidFill>
              <a:srgbClr val="FF3131"/>
            </a:solidFill>
            <a:prstDash val="sysDash"/>
            <a:headEnd type="none" len="sm" w="sm"/>
            <a:tailEnd type="none" len="sm" w="sm"/>
          </a:ln>
        </p:spPr>
      </p:sp>
      <p:sp>
        <p:nvSpPr>
          <p:cNvPr name="AutoShape 8" id="8"/>
          <p:cNvSpPr/>
          <p:nvPr/>
        </p:nvSpPr>
        <p:spPr>
          <a:xfrm>
            <a:off x="3217169" y="6048240"/>
            <a:ext cx="11418031" cy="0"/>
          </a:xfrm>
          <a:prstGeom prst="line">
            <a:avLst/>
          </a:prstGeom>
          <a:ln cap="flat" w="38100">
            <a:solidFill>
              <a:srgbClr val="FF3131"/>
            </a:solidFill>
            <a:prstDash val="sysDash"/>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2" cy="10287002"/>
          </a:xfrm>
          <a:custGeom>
            <a:avLst/>
            <a:gdLst/>
            <a:ahLst/>
            <a:cxnLst/>
            <a:rect r="r" b="b" t="t" l="l"/>
            <a:pathLst>
              <a:path h="10287002" w="18288002">
                <a:moveTo>
                  <a:pt x="0" y="0"/>
                </a:moveTo>
                <a:lnTo>
                  <a:pt x="18288002" y="0"/>
                </a:lnTo>
                <a:lnTo>
                  <a:pt x="18288002" y="10287002"/>
                </a:lnTo>
                <a:lnTo>
                  <a:pt x="0" y="10287002"/>
                </a:lnTo>
                <a:lnTo>
                  <a:pt x="0" y="0"/>
                </a:lnTo>
                <a:close/>
              </a:path>
            </a:pathLst>
          </a:custGeom>
          <a:blipFill>
            <a:blip r:embed="rId2"/>
            <a:stretch>
              <a:fillRect l="0" t="-9191" r="0" b="-9191"/>
            </a:stretch>
          </a:blipFill>
        </p:spPr>
      </p:sp>
      <p:sp>
        <p:nvSpPr>
          <p:cNvPr name="Freeform 3" id="3"/>
          <p:cNvSpPr/>
          <p:nvPr/>
        </p:nvSpPr>
        <p:spPr>
          <a:xfrm flipH="false" flipV="false" rot="0">
            <a:off x="14635200" y="371250"/>
            <a:ext cx="2799804" cy="1082600"/>
          </a:xfrm>
          <a:custGeom>
            <a:avLst/>
            <a:gdLst/>
            <a:ahLst/>
            <a:cxnLst/>
            <a:rect r="r" b="b" t="t" l="l"/>
            <a:pathLst>
              <a:path h="1082600" w="2799804">
                <a:moveTo>
                  <a:pt x="0" y="0"/>
                </a:moveTo>
                <a:lnTo>
                  <a:pt x="2799804" y="0"/>
                </a:lnTo>
                <a:lnTo>
                  <a:pt x="2799804" y="1082600"/>
                </a:lnTo>
                <a:lnTo>
                  <a:pt x="0" y="1082600"/>
                </a:lnTo>
                <a:lnTo>
                  <a:pt x="0" y="0"/>
                </a:lnTo>
                <a:close/>
              </a:path>
            </a:pathLst>
          </a:custGeom>
          <a:blipFill>
            <a:blip r:embed="rId3"/>
            <a:stretch>
              <a:fillRect l="0" t="-6379" r="0" b="-6374"/>
            </a:stretch>
          </a:blipFill>
        </p:spPr>
      </p:sp>
      <p:sp>
        <p:nvSpPr>
          <p:cNvPr name="Freeform 4" id="4"/>
          <p:cNvSpPr/>
          <p:nvPr/>
        </p:nvSpPr>
        <p:spPr>
          <a:xfrm flipH="false" flipV="false" rot="0">
            <a:off x="0" y="0"/>
            <a:ext cx="10402169" cy="1172608"/>
          </a:xfrm>
          <a:custGeom>
            <a:avLst/>
            <a:gdLst/>
            <a:ahLst/>
            <a:cxnLst/>
            <a:rect r="r" b="b" t="t" l="l"/>
            <a:pathLst>
              <a:path h="1172608" w="10402169">
                <a:moveTo>
                  <a:pt x="0" y="0"/>
                </a:moveTo>
                <a:lnTo>
                  <a:pt x="10402169" y="0"/>
                </a:lnTo>
                <a:lnTo>
                  <a:pt x="10402169" y="1172608"/>
                </a:lnTo>
                <a:lnTo>
                  <a:pt x="0" y="11726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93849" y="1995270"/>
            <a:ext cx="15965451" cy="7533766"/>
          </a:xfrm>
          <a:custGeom>
            <a:avLst/>
            <a:gdLst/>
            <a:ahLst/>
            <a:cxnLst/>
            <a:rect r="r" b="b" t="t" l="l"/>
            <a:pathLst>
              <a:path h="7533766" w="15965451">
                <a:moveTo>
                  <a:pt x="0" y="0"/>
                </a:moveTo>
                <a:lnTo>
                  <a:pt x="15965451" y="0"/>
                </a:lnTo>
                <a:lnTo>
                  <a:pt x="15965451" y="7533766"/>
                </a:lnTo>
                <a:lnTo>
                  <a:pt x="0" y="7533766"/>
                </a:lnTo>
                <a:lnTo>
                  <a:pt x="0" y="0"/>
                </a:lnTo>
                <a:close/>
              </a:path>
            </a:pathLst>
          </a:custGeom>
          <a:blipFill>
            <a:blip r:embed="rId6"/>
            <a:stretch>
              <a:fillRect l="0" t="0" r="0" b="0"/>
            </a:stretch>
          </a:blipFill>
        </p:spPr>
      </p:sp>
      <p:sp>
        <p:nvSpPr>
          <p:cNvPr name="TextBox 6" id="6"/>
          <p:cNvSpPr txBox="true"/>
          <p:nvPr/>
        </p:nvSpPr>
        <p:spPr>
          <a:xfrm rot="0">
            <a:off x="2612304" y="95132"/>
            <a:ext cx="4217045"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ML Modeling</a:t>
            </a:r>
          </a:p>
        </p:txBody>
      </p:sp>
      <p:sp>
        <p:nvSpPr>
          <p:cNvPr name="AutoShape 7" id="7"/>
          <p:cNvSpPr/>
          <p:nvPr/>
        </p:nvSpPr>
        <p:spPr>
          <a:xfrm>
            <a:off x="0" y="6651400"/>
            <a:ext cx="16790950" cy="0"/>
          </a:xfrm>
          <a:prstGeom prst="line">
            <a:avLst/>
          </a:prstGeom>
          <a:ln cap="flat" w="38100">
            <a:solidFill>
              <a:srgbClr val="FF3131"/>
            </a:solidFill>
            <a:prstDash val="sysDash"/>
            <a:headEnd type="none" len="sm" w="sm"/>
            <a:tailEnd type="none" len="sm" w="sm"/>
          </a:ln>
        </p:spPr>
      </p:sp>
      <p:sp>
        <p:nvSpPr>
          <p:cNvPr name="AutoShape 8" id="8"/>
          <p:cNvSpPr/>
          <p:nvPr/>
        </p:nvSpPr>
        <p:spPr>
          <a:xfrm>
            <a:off x="468350" y="7656667"/>
            <a:ext cx="16790950" cy="0"/>
          </a:xfrm>
          <a:prstGeom prst="line">
            <a:avLst/>
          </a:prstGeom>
          <a:ln cap="flat" w="38100">
            <a:solidFill>
              <a:srgbClr val="FF3131"/>
            </a:solidFill>
            <a:prstDash val="sysDash"/>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2" cy="10287002"/>
          </a:xfrm>
          <a:custGeom>
            <a:avLst/>
            <a:gdLst/>
            <a:ahLst/>
            <a:cxnLst/>
            <a:rect r="r" b="b" t="t" l="l"/>
            <a:pathLst>
              <a:path h="10287002" w="18288002">
                <a:moveTo>
                  <a:pt x="0" y="0"/>
                </a:moveTo>
                <a:lnTo>
                  <a:pt x="18288002" y="0"/>
                </a:lnTo>
                <a:lnTo>
                  <a:pt x="18288002" y="10287002"/>
                </a:lnTo>
                <a:lnTo>
                  <a:pt x="0" y="10287002"/>
                </a:lnTo>
                <a:lnTo>
                  <a:pt x="0" y="0"/>
                </a:lnTo>
                <a:close/>
              </a:path>
            </a:pathLst>
          </a:custGeom>
          <a:blipFill>
            <a:blip r:embed="rId2"/>
            <a:stretch>
              <a:fillRect l="0" t="-9191" r="0" b="-9191"/>
            </a:stretch>
          </a:blipFill>
        </p:spPr>
      </p:sp>
      <p:sp>
        <p:nvSpPr>
          <p:cNvPr name="Freeform 3" id="3"/>
          <p:cNvSpPr/>
          <p:nvPr/>
        </p:nvSpPr>
        <p:spPr>
          <a:xfrm flipH="false" flipV="false" rot="0">
            <a:off x="14635200" y="371250"/>
            <a:ext cx="2799804" cy="1082600"/>
          </a:xfrm>
          <a:custGeom>
            <a:avLst/>
            <a:gdLst/>
            <a:ahLst/>
            <a:cxnLst/>
            <a:rect r="r" b="b" t="t" l="l"/>
            <a:pathLst>
              <a:path h="1082600" w="2799804">
                <a:moveTo>
                  <a:pt x="0" y="0"/>
                </a:moveTo>
                <a:lnTo>
                  <a:pt x="2799804" y="0"/>
                </a:lnTo>
                <a:lnTo>
                  <a:pt x="2799804" y="1082600"/>
                </a:lnTo>
                <a:lnTo>
                  <a:pt x="0" y="1082600"/>
                </a:lnTo>
                <a:lnTo>
                  <a:pt x="0" y="0"/>
                </a:lnTo>
                <a:close/>
              </a:path>
            </a:pathLst>
          </a:custGeom>
          <a:blipFill>
            <a:blip r:embed="rId3"/>
            <a:stretch>
              <a:fillRect l="0" t="-6379" r="0" b="-6374"/>
            </a:stretch>
          </a:blipFill>
        </p:spPr>
      </p:sp>
      <p:sp>
        <p:nvSpPr>
          <p:cNvPr name="Freeform 4" id="4"/>
          <p:cNvSpPr/>
          <p:nvPr/>
        </p:nvSpPr>
        <p:spPr>
          <a:xfrm flipH="false" flipV="false" rot="0">
            <a:off x="0" y="0"/>
            <a:ext cx="10402169" cy="1172608"/>
          </a:xfrm>
          <a:custGeom>
            <a:avLst/>
            <a:gdLst/>
            <a:ahLst/>
            <a:cxnLst/>
            <a:rect r="r" b="b" t="t" l="l"/>
            <a:pathLst>
              <a:path h="1172608" w="10402169">
                <a:moveTo>
                  <a:pt x="0" y="0"/>
                </a:moveTo>
                <a:lnTo>
                  <a:pt x="10402169" y="0"/>
                </a:lnTo>
                <a:lnTo>
                  <a:pt x="10402169" y="1172608"/>
                </a:lnTo>
                <a:lnTo>
                  <a:pt x="0" y="11726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1888892"/>
            <a:ext cx="10151740" cy="7627406"/>
          </a:xfrm>
          <a:custGeom>
            <a:avLst/>
            <a:gdLst/>
            <a:ahLst/>
            <a:cxnLst/>
            <a:rect r="r" b="b" t="t" l="l"/>
            <a:pathLst>
              <a:path h="7627406" w="10151740">
                <a:moveTo>
                  <a:pt x="0" y="0"/>
                </a:moveTo>
                <a:lnTo>
                  <a:pt x="10151740" y="0"/>
                </a:lnTo>
                <a:lnTo>
                  <a:pt x="10151740" y="7627406"/>
                </a:lnTo>
                <a:lnTo>
                  <a:pt x="0" y="7627406"/>
                </a:lnTo>
                <a:lnTo>
                  <a:pt x="0" y="0"/>
                </a:lnTo>
                <a:close/>
              </a:path>
            </a:pathLst>
          </a:custGeom>
          <a:blipFill>
            <a:blip r:embed="rId6"/>
            <a:stretch>
              <a:fillRect l="0" t="0" r="0" b="0"/>
            </a:stretch>
          </a:blipFill>
        </p:spPr>
      </p:sp>
      <p:sp>
        <p:nvSpPr>
          <p:cNvPr name="Freeform 6" id="6"/>
          <p:cNvSpPr/>
          <p:nvPr/>
        </p:nvSpPr>
        <p:spPr>
          <a:xfrm flipH="false" flipV="false" rot="0">
            <a:off x="11496517" y="2376059"/>
            <a:ext cx="6277366" cy="5534882"/>
          </a:xfrm>
          <a:custGeom>
            <a:avLst/>
            <a:gdLst/>
            <a:ahLst/>
            <a:cxnLst/>
            <a:rect r="r" b="b" t="t" l="l"/>
            <a:pathLst>
              <a:path h="5534882" w="6277366">
                <a:moveTo>
                  <a:pt x="0" y="0"/>
                </a:moveTo>
                <a:lnTo>
                  <a:pt x="6277366" y="0"/>
                </a:lnTo>
                <a:lnTo>
                  <a:pt x="6277366" y="5534882"/>
                </a:lnTo>
                <a:lnTo>
                  <a:pt x="0" y="5534882"/>
                </a:lnTo>
                <a:lnTo>
                  <a:pt x="0" y="0"/>
                </a:lnTo>
                <a:close/>
              </a:path>
            </a:pathLst>
          </a:custGeom>
          <a:blipFill>
            <a:blip r:embed="rId7"/>
            <a:stretch>
              <a:fillRect l="0" t="0" r="0" b="0"/>
            </a:stretch>
          </a:blipFill>
        </p:spPr>
      </p:sp>
      <p:sp>
        <p:nvSpPr>
          <p:cNvPr name="TextBox 7" id="7"/>
          <p:cNvSpPr txBox="true"/>
          <p:nvPr/>
        </p:nvSpPr>
        <p:spPr>
          <a:xfrm rot="0">
            <a:off x="2612304" y="95132"/>
            <a:ext cx="4217045"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ML Modeling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2" cy="10287002"/>
          </a:xfrm>
          <a:custGeom>
            <a:avLst/>
            <a:gdLst/>
            <a:ahLst/>
            <a:cxnLst/>
            <a:rect r="r" b="b" t="t" l="l"/>
            <a:pathLst>
              <a:path h="10287002" w="18288002">
                <a:moveTo>
                  <a:pt x="0" y="0"/>
                </a:moveTo>
                <a:lnTo>
                  <a:pt x="18288002" y="0"/>
                </a:lnTo>
                <a:lnTo>
                  <a:pt x="18288002" y="10287002"/>
                </a:lnTo>
                <a:lnTo>
                  <a:pt x="0" y="10287002"/>
                </a:lnTo>
                <a:lnTo>
                  <a:pt x="0" y="0"/>
                </a:lnTo>
                <a:close/>
              </a:path>
            </a:pathLst>
          </a:custGeom>
          <a:blipFill>
            <a:blip r:embed="rId2"/>
            <a:stretch>
              <a:fillRect l="0" t="-9191" r="0" b="-9191"/>
            </a:stretch>
          </a:blipFill>
        </p:spPr>
      </p:sp>
      <p:sp>
        <p:nvSpPr>
          <p:cNvPr name="Freeform 3" id="3"/>
          <p:cNvSpPr/>
          <p:nvPr/>
        </p:nvSpPr>
        <p:spPr>
          <a:xfrm flipH="false" flipV="false" rot="0">
            <a:off x="14635200" y="371250"/>
            <a:ext cx="2799804" cy="1082600"/>
          </a:xfrm>
          <a:custGeom>
            <a:avLst/>
            <a:gdLst/>
            <a:ahLst/>
            <a:cxnLst/>
            <a:rect r="r" b="b" t="t" l="l"/>
            <a:pathLst>
              <a:path h="1082600" w="2799804">
                <a:moveTo>
                  <a:pt x="0" y="0"/>
                </a:moveTo>
                <a:lnTo>
                  <a:pt x="2799804" y="0"/>
                </a:lnTo>
                <a:lnTo>
                  <a:pt x="2799804" y="1082600"/>
                </a:lnTo>
                <a:lnTo>
                  <a:pt x="0" y="1082600"/>
                </a:lnTo>
                <a:lnTo>
                  <a:pt x="0" y="0"/>
                </a:lnTo>
                <a:close/>
              </a:path>
            </a:pathLst>
          </a:custGeom>
          <a:blipFill>
            <a:blip r:embed="rId3"/>
            <a:stretch>
              <a:fillRect l="0" t="-6379" r="0" b="-6374"/>
            </a:stretch>
          </a:blipFill>
        </p:spPr>
      </p:sp>
      <p:sp>
        <p:nvSpPr>
          <p:cNvPr name="Freeform 4" id="4"/>
          <p:cNvSpPr/>
          <p:nvPr/>
        </p:nvSpPr>
        <p:spPr>
          <a:xfrm flipH="false" flipV="false" rot="0">
            <a:off x="0" y="0"/>
            <a:ext cx="10402169" cy="1172608"/>
          </a:xfrm>
          <a:custGeom>
            <a:avLst/>
            <a:gdLst/>
            <a:ahLst/>
            <a:cxnLst/>
            <a:rect r="r" b="b" t="t" l="l"/>
            <a:pathLst>
              <a:path h="1172608" w="10402169">
                <a:moveTo>
                  <a:pt x="0" y="0"/>
                </a:moveTo>
                <a:lnTo>
                  <a:pt x="10402169" y="0"/>
                </a:lnTo>
                <a:lnTo>
                  <a:pt x="10402169" y="1172608"/>
                </a:lnTo>
                <a:lnTo>
                  <a:pt x="0" y="11726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79902" y="3249849"/>
            <a:ext cx="10423258" cy="1307645"/>
          </a:xfrm>
          <a:custGeom>
            <a:avLst/>
            <a:gdLst/>
            <a:ahLst/>
            <a:cxnLst/>
            <a:rect r="r" b="b" t="t" l="l"/>
            <a:pathLst>
              <a:path h="1307645" w="10423258">
                <a:moveTo>
                  <a:pt x="0" y="0"/>
                </a:moveTo>
                <a:lnTo>
                  <a:pt x="10423258" y="0"/>
                </a:lnTo>
                <a:lnTo>
                  <a:pt x="10423258" y="1307645"/>
                </a:lnTo>
                <a:lnTo>
                  <a:pt x="0" y="1307645"/>
                </a:lnTo>
                <a:lnTo>
                  <a:pt x="0" y="0"/>
                </a:lnTo>
                <a:close/>
              </a:path>
            </a:pathLst>
          </a:custGeom>
          <a:blipFill>
            <a:blip r:embed="rId6"/>
            <a:stretch>
              <a:fillRect l="0" t="0" r="0" b="0"/>
            </a:stretch>
          </a:blipFill>
        </p:spPr>
      </p:sp>
      <p:sp>
        <p:nvSpPr>
          <p:cNvPr name="Freeform 6" id="6"/>
          <p:cNvSpPr/>
          <p:nvPr/>
        </p:nvSpPr>
        <p:spPr>
          <a:xfrm flipH="false" flipV="false" rot="0">
            <a:off x="750513" y="5552346"/>
            <a:ext cx="8892915" cy="4734654"/>
          </a:xfrm>
          <a:custGeom>
            <a:avLst/>
            <a:gdLst/>
            <a:ahLst/>
            <a:cxnLst/>
            <a:rect r="r" b="b" t="t" l="l"/>
            <a:pathLst>
              <a:path h="4734654" w="8892915">
                <a:moveTo>
                  <a:pt x="0" y="0"/>
                </a:moveTo>
                <a:lnTo>
                  <a:pt x="8892915" y="0"/>
                </a:lnTo>
                <a:lnTo>
                  <a:pt x="8892915" y="4734654"/>
                </a:lnTo>
                <a:lnTo>
                  <a:pt x="0" y="4734654"/>
                </a:lnTo>
                <a:lnTo>
                  <a:pt x="0" y="0"/>
                </a:lnTo>
                <a:close/>
              </a:path>
            </a:pathLst>
          </a:custGeom>
          <a:blipFill>
            <a:blip r:embed="rId7"/>
            <a:stretch>
              <a:fillRect l="0" t="0" r="0" b="0"/>
            </a:stretch>
          </a:blipFill>
        </p:spPr>
      </p:sp>
      <p:sp>
        <p:nvSpPr>
          <p:cNvPr name="TextBox 7" id="7"/>
          <p:cNvSpPr txBox="true"/>
          <p:nvPr/>
        </p:nvSpPr>
        <p:spPr>
          <a:xfrm rot="0">
            <a:off x="2612304" y="95132"/>
            <a:ext cx="4217045"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ML Modeling</a:t>
            </a:r>
          </a:p>
        </p:txBody>
      </p:sp>
      <p:sp>
        <p:nvSpPr>
          <p:cNvPr name="TextBox 8" id="8"/>
          <p:cNvSpPr txBox="true"/>
          <p:nvPr/>
        </p:nvSpPr>
        <p:spPr>
          <a:xfrm rot="0">
            <a:off x="7313265" y="1077358"/>
            <a:ext cx="3661470"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Best Model</a:t>
            </a:r>
          </a:p>
        </p:txBody>
      </p:sp>
      <p:sp>
        <p:nvSpPr>
          <p:cNvPr name="TextBox 9" id="9"/>
          <p:cNvSpPr txBox="true"/>
          <p:nvPr/>
        </p:nvSpPr>
        <p:spPr>
          <a:xfrm rot="0">
            <a:off x="750513" y="2362754"/>
            <a:ext cx="4991844"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Random Forest</a:t>
            </a:r>
          </a:p>
        </p:txBody>
      </p:sp>
      <p:sp>
        <p:nvSpPr>
          <p:cNvPr name="TextBox 10" id="10"/>
          <p:cNvSpPr txBox="true"/>
          <p:nvPr/>
        </p:nvSpPr>
        <p:spPr>
          <a:xfrm rot="0">
            <a:off x="0" y="4665251"/>
            <a:ext cx="10044813"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Random Forest Hypertuning </a:t>
            </a:r>
          </a:p>
        </p:txBody>
      </p:sp>
      <p:sp>
        <p:nvSpPr>
          <p:cNvPr name="TextBox 11" id="11"/>
          <p:cNvSpPr txBox="true"/>
          <p:nvPr/>
        </p:nvSpPr>
        <p:spPr>
          <a:xfrm rot="0">
            <a:off x="11362705" y="4130947"/>
            <a:ext cx="6925295" cy="4302125"/>
          </a:xfrm>
          <a:prstGeom prst="rect">
            <a:avLst/>
          </a:prstGeom>
        </p:spPr>
        <p:txBody>
          <a:bodyPr anchor="t" rtlCol="false" tIns="0" lIns="0" bIns="0" rIns="0">
            <a:spAutoFit/>
          </a:bodyPr>
          <a:lstStyle/>
          <a:p>
            <a:pPr algn="just">
              <a:lnSpc>
                <a:spcPts val="4899"/>
              </a:lnSpc>
            </a:pPr>
            <a:r>
              <a:rPr lang="en-US" sz="3499">
                <a:solidFill>
                  <a:srgbClr val="000000"/>
                </a:solidFill>
                <a:latin typeface="Open Sans Bold"/>
              </a:rPr>
              <a:t>model  terbaik adalah Random Forest karena meimiliki nilai matrik yang cukup seimbang dan tidak jauh beda antara Accuracy, Precision, Recall, F-1 SCore walapun mimiliki wakru runtime yang cukup lama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2" cy="10287002"/>
          </a:xfrm>
          <a:custGeom>
            <a:avLst/>
            <a:gdLst/>
            <a:ahLst/>
            <a:cxnLst/>
            <a:rect r="r" b="b" t="t" l="l"/>
            <a:pathLst>
              <a:path h="10287002" w="18288002">
                <a:moveTo>
                  <a:pt x="0" y="0"/>
                </a:moveTo>
                <a:lnTo>
                  <a:pt x="18288002" y="0"/>
                </a:lnTo>
                <a:lnTo>
                  <a:pt x="18288002" y="10287002"/>
                </a:lnTo>
                <a:lnTo>
                  <a:pt x="0" y="10287002"/>
                </a:lnTo>
                <a:lnTo>
                  <a:pt x="0" y="0"/>
                </a:lnTo>
                <a:close/>
              </a:path>
            </a:pathLst>
          </a:custGeom>
          <a:blipFill>
            <a:blip r:embed="rId2"/>
            <a:stretch>
              <a:fillRect l="0" t="-9191" r="0" b="-9191"/>
            </a:stretch>
          </a:blipFill>
        </p:spPr>
      </p:sp>
      <p:sp>
        <p:nvSpPr>
          <p:cNvPr name="Freeform 3" id="3"/>
          <p:cNvSpPr/>
          <p:nvPr/>
        </p:nvSpPr>
        <p:spPr>
          <a:xfrm flipH="false" flipV="false" rot="0">
            <a:off x="14635200" y="371250"/>
            <a:ext cx="2799804" cy="1082600"/>
          </a:xfrm>
          <a:custGeom>
            <a:avLst/>
            <a:gdLst/>
            <a:ahLst/>
            <a:cxnLst/>
            <a:rect r="r" b="b" t="t" l="l"/>
            <a:pathLst>
              <a:path h="1082600" w="2799804">
                <a:moveTo>
                  <a:pt x="0" y="0"/>
                </a:moveTo>
                <a:lnTo>
                  <a:pt x="2799804" y="0"/>
                </a:lnTo>
                <a:lnTo>
                  <a:pt x="2799804" y="1082600"/>
                </a:lnTo>
                <a:lnTo>
                  <a:pt x="0" y="1082600"/>
                </a:lnTo>
                <a:lnTo>
                  <a:pt x="0" y="0"/>
                </a:lnTo>
                <a:close/>
              </a:path>
            </a:pathLst>
          </a:custGeom>
          <a:blipFill>
            <a:blip r:embed="rId3"/>
            <a:stretch>
              <a:fillRect l="0" t="-6379" r="0" b="-6374"/>
            </a:stretch>
          </a:blipFill>
        </p:spPr>
      </p:sp>
      <p:sp>
        <p:nvSpPr>
          <p:cNvPr name="Freeform 4" id="4"/>
          <p:cNvSpPr/>
          <p:nvPr/>
        </p:nvSpPr>
        <p:spPr>
          <a:xfrm flipH="false" flipV="false" rot="0">
            <a:off x="0" y="0"/>
            <a:ext cx="10402169" cy="1172608"/>
          </a:xfrm>
          <a:custGeom>
            <a:avLst/>
            <a:gdLst/>
            <a:ahLst/>
            <a:cxnLst/>
            <a:rect r="r" b="b" t="t" l="l"/>
            <a:pathLst>
              <a:path h="1172608" w="10402169">
                <a:moveTo>
                  <a:pt x="0" y="0"/>
                </a:moveTo>
                <a:lnTo>
                  <a:pt x="10402169" y="0"/>
                </a:lnTo>
                <a:lnTo>
                  <a:pt x="10402169" y="1172608"/>
                </a:lnTo>
                <a:lnTo>
                  <a:pt x="0" y="11726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42478" y="4368925"/>
            <a:ext cx="2346673" cy="2629325"/>
          </a:xfrm>
          <a:custGeom>
            <a:avLst/>
            <a:gdLst/>
            <a:ahLst/>
            <a:cxnLst/>
            <a:rect r="r" b="b" t="t" l="l"/>
            <a:pathLst>
              <a:path h="2629325" w="2346673">
                <a:moveTo>
                  <a:pt x="0" y="0"/>
                </a:moveTo>
                <a:lnTo>
                  <a:pt x="2346673" y="0"/>
                </a:lnTo>
                <a:lnTo>
                  <a:pt x="2346673" y="2629325"/>
                </a:lnTo>
                <a:lnTo>
                  <a:pt x="0" y="26293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84511" y="7474500"/>
            <a:ext cx="2662608" cy="2629325"/>
          </a:xfrm>
          <a:custGeom>
            <a:avLst/>
            <a:gdLst/>
            <a:ahLst/>
            <a:cxnLst/>
            <a:rect r="r" b="b" t="t" l="l"/>
            <a:pathLst>
              <a:path h="2629325" w="2662608">
                <a:moveTo>
                  <a:pt x="0" y="0"/>
                </a:moveTo>
                <a:lnTo>
                  <a:pt x="2662607" y="0"/>
                </a:lnTo>
                <a:lnTo>
                  <a:pt x="2662607" y="2629325"/>
                </a:lnTo>
                <a:lnTo>
                  <a:pt x="0" y="26293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12993" y="1453850"/>
            <a:ext cx="2676158" cy="2629325"/>
          </a:xfrm>
          <a:custGeom>
            <a:avLst/>
            <a:gdLst/>
            <a:ahLst/>
            <a:cxnLst/>
            <a:rect r="r" b="b" t="t" l="l"/>
            <a:pathLst>
              <a:path h="2629325" w="2676158">
                <a:moveTo>
                  <a:pt x="0" y="0"/>
                </a:moveTo>
                <a:lnTo>
                  <a:pt x="2676158" y="0"/>
                </a:lnTo>
                <a:lnTo>
                  <a:pt x="2676158" y="2629325"/>
                </a:lnTo>
                <a:lnTo>
                  <a:pt x="0" y="26293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028700" y="95132"/>
            <a:ext cx="8903047"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Business Recommendation</a:t>
            </a:r>
          </a:p>
        </p:txBody>
      </p:sp>
      <p:sp>
        <p:nvSpPr>
          <p:cNvPr name="TextBox 9" id="9"/>
          <p:cNvSpPr txBox="true"/>
          <p:nvPr/>
        </p:nvSpPr>
        <p:spPr>
          <a:xfrm rot="0">
            <a:off x="4121593" y="1387175"/>
            <a:ext cx="7792641" cy="596899"/>
          </a:xfrm>
          <a:prstGeom prst="rect">
            <a:avLst/>
          </a:prstGeom>
        </p:spPr>
        <p:txBody>
          <a:bodyPr anchor="t" rtlCol="false" tIns="0" lIns="0" bIns="0" rIns="0">
            <a:spAutoFit/>
          </a:bodyPr>
          <a:lstStyle/>
          <a:p>
            <a:pPr>
              <a:lnSpc>
                <a:spcPts val="4900"/>
              </a:lnSpc>
            </a:pPr>
            <a:r>
              <a:rPr lang="en-US" sz="3500">
                <a:solidFill>
                  <a:srgbClr val="000000"/>
                </a:solidFill>
                <a:latin typeface="Open Sans Bold"/>
              </a:rPr>
              <a:t>Layanan Manajemen Utang Digital:</a:t>
            </a:r>
          </a:p>
        </p:txBody>
      </p:sp>
      <p:sp>
        <p:nvSpPr>
          <p:cNvPr name="TextBox 10" id="10"/>
          <p:cNvSpPr txBox="true"/>
          <p:nvPr/>
        </p:nvSpPr>
        <p:spPr>
          <a:xfrm rot="0">
            <a:off x="4121593" y="1804687"/>
            <a:ext cx="13918487" cy="2150110"/>
          </a:xfrm>
          <a:prstGeom prst="rect">
            <a:avLst/>
          </a:prstGeom>
        </p:spPr>
        <p:txBody>
          <a:bodyPr anchor="t" rtlCol="false" tIns="0" lIns="0" bIns="0" rIns="0">
            <a:spAutoFit/>
          </a:bodyPr>
          <a:lstStyle/>
          <a:p>
            <a:pPr algn="just">
              <a:lnSpc>
                <a:spcPts val="4340"/>
              </a:lnSpc>
            </a:pPr>
            <a:r>
              <a:rPr lang="en-US" sz="3100">
                <a:solidFill>
                  <a:srgbClr val="000000"/>
                </a:solidFill>
                <a:latin typeface="Open Sans"/>
              </a:rPr>
              <a:t>Pengembangan platform atau yang menyediakan layanan manajemen utang otomatis dan personalisasi. Fitur-fitur dapat mencakup pemantauan utang, saran pembayaran otomatis, dan perencanaan keuangan yang terintegrasi.</a:t>
            </a:r>
          </a:p>
        </p:txBody>
      </p:sp>
      <p:sp>
        <p:nvSpPr>
          <p:cNvPr name="TextBox 11" id="11"/>
          <p:cNvSpPr txBox="true"/>
          <p:nvPr/>
        </p:nvSpPr>
        <p:spPr>
          <a:xfrm rot="0">
            <a:off x="4121593" y="4296109"/>
            <a:ext cx="13918487" cy="596900"/>
          </a:xfrm>
          <a:prstGeom prst="rect">
            <a:avLst/>
          </a:prstGeom>
        </p:spPr>
        <p:txBody>
          <a:bodyPr anchor="t" rtlCol="false" tIns="0" lIns="0" bIns="0" rIns="0">
            <a:spAutoFit/>
          </a:bodyPr>
          <a:lstStyle/>
          <a:p>
            <a:pPr>
              <a:lnSpc>
                <a:spcPts val="4900"/>
              </a:lnSpc>
            </a:pPr>
            <a:r>
              <a:rPr lang="en-US" sz="3500">
                <a:solidFill>
                  <a:srgbClr val="000000"/>
                </a:solidFill>
                <a:latin typeface="Open Sans Bold"/>
              </a:rPr>
              <a:t>Program Insentif Belanja dengan Kartu Kredit</a:t>
            </a:r>
          </a:p>
        </p:txBody>
      </p:sp>
      <p:sp>
        <p:nvSpPr>
          <p:cNvPr name="TextBox 12" id="12"/>
          <p:cNvSpPr txBox="true"/>
          <p:nvPr/>
        </p:nvSpPr>
        <p:spPr>
          <a:xfrm rot="0">
            <a:off x="4121593" y="4851420"/>
            <a:ext cx="13918487" cy="2150110"/>
          </a:xfrm>
          <a:prstGeom prst="rect">
            <a:avLst/>
          </a:prstGeom>
        </p:spPr>
        <p:txBody>
          <a:bodyPr anchor="t" rtlCol="false" tIns="0" lIns="0" bIns="0" rIns="0">
            <a:spAutoFit/>
          </a:bodyPr>
          <a:lstStyle/>
          <a:p>
            <a:pPr algn="just">
              <a:lnSpc>
                <a:spcPts val="4340"/>
              </a:lnSpc>
            </a:pPr>
            <a:r>
              <a:rPr lang="en-US" sz="3100">
                <a:solidFill>
                  <a:srgbClr val="000000"/>
                </a:solidFill>
                <a:latin typeface="Open Sans"/>
              </a:rPr>
              <a:t>Mengingat banyaknya pengajuan hutang untuk ‘credit card’, bank bisa menawarkan kartu kredit dengan berbagai fitur dan manfaat yang menarik. Misalnya, cashback untuk pembelian material bangunan, atau poin reward yang bisa ditukar dengan barang-barang tertentu.</a:t>
            </a:r>
          </a:p>
        </p:txBody>
      </p:sp>
      <p:sp>
        <p:nvSpPr>
          <p:cNvPr name="TextBox 13" id="13"/>
          <p:cNvSpPr txBox="true"/>
          <p:nvPr/>
        </p:nvSpPr>
        <p:spPr>
          <a:xfrm rot="0">
            <a:off x="4121593" y="7411105"/>
            <a:ext cx="8993981" cy="596900"/>
          </a:xfrm>
          <a:prstGeom prst="rect">
            <a:avLst/>
          </a:prstGeom>
        </p:spPr>
        <p:txBody>
          <a:bodyPr anchor="t" rtlCol="false" tIns="0" lIns="0" bIns="0" rIns="0">
            <a:spAutoFit/>
          </a:bodyPr>
          <a:lstStyle/>
          <a:p>
            <a:pPr>
              <a:lnSpc>
                <a:spcPts val="4900"/>
              </a:lnSpc>
            </a:pPr>
            <a:r>
              <a:rPr lang="en-US" sz="3500">
                <a:solidFill>
                  <a:srgbClr val="000000"/>
                </a:solidFill>
                <a:latin typeface="Open Sans Bold"/>
              </a:rPr>
              <a:t>Pembiayaan Proyek Home Improvement</a:t>
            </a:r>
          </a:p>
        </p:txBody>
      </p:sp>
      <p:sp>
        <p:nvSpPr>
          <p:cNvPr name="TextBox 14" id="14"/>
          <p:cNvSpPr txBox="true"/>
          <p:nvPr/>
        </p:nvSpPr>
        <p:spPr>
          <a:xfrm rot="0">
            <a:off x="4121593" y="7969905"/>
            <a:ext cx="13918487" cy="2150110"/>
          </a:xfrm>
          <a:prstGeom prst="rect">
            <a:avLst/>
          </a:prstGeom>
        </p:spPr>
        <p:txBody>
          <a:bodyPr anchor="t" rtlCol="false" tIns="0" lIns="0" bIns="0" rIns="0">
            <a:spAutoFit/>
          </a:bodyPr>
          <a:lstStyle/>
          <a:p>
            <a:pPr>
              <a:lnSpc>
                <a:spcPts val="4340"/>
              </a:lnSpc>
            </a:pPr>
            <a:r>
              <a:rPr lang="en-US" sz="3100">
                <a:solidFill>
                  <a:srgbClr val="000000"/>
                </a:solidFill>
                <a:latin typeface="Open Sans"/>
              </a:rPr>
              <a:t>Penyedia layanan pembiayaan khusus untuk proyek home improvement. Ini bisa melibatkan kerjasama dengan penyedia layanan perbaikan rumah atau kontraktor untuk memberikan opsi pembiayaan yang cepat dan terjangkau kepada pelanggan.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19FA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2" cy="10287002"/>
          </a:xfrm>
          <a:custGeom>
            <a:avLst/>
            <a:gdLst/>
            <a:ahLst/>
            <a:cxnLst/>
            <a:rect r="r" b="b" t="t" l="l"/>
            <a:pathLst>
              <a:path h="10287002" w="18288002">
                <a:moveTo>
                  <a:pt x="0" y="0"/>
                </a:moveTo>
                <a:lnTo>
                  <a:pt x="18288002" y="0"/>
                </a:lnTo>
                <a:lnTo>
                  <a:pt x="18288002" y="10287002"/>
                </a:lnTo>
                <a:lnTo>
                  <a:pt x="0" y="10287002"/>
                </a:lnTo>
                <a:lnTo>
                  <a:pt x="0" y="0"/>
                </a:lnTo>
                <a:close/>
              </a:path>
            </a:pathLst>
          </a:custGeom>
          <a:blipFill>
            <a:blip r:embed="rId2"/>
            <a:stretch>
              <a:fillRect l="0" t="-9191" r="0" b="-9191"/>
            </a:stretch>
          </a:blipFill>
        </p:spPr>
      </p:sp>
      <p:sp>
        <p:nvSpPr>
          <p:cNvPr name="Freeform 3" id="3"/>
          <p:cNvSpPr/>
          <p:nvPr/>
        </p:nvSpPr>
        <p:spPr>
          <a:xfrm flipH="false" flipV="false" rot="0">
            <a:off x="5790850" y="8525250"/>
            <a:ext cx="2799802" cy="1082600"/>
          </a:xfrm>
          <a:custGeom>
            <a:avLst/>
            <a:gdLst/>
            <a:ahLst/>
            <a:cxnLst/>
            <a:rect r="r" b="b" t="t" l="l"/>
            <a:pathLst>
              <a:path h="1082600" w="2799802">
                <a:moveTo>
                  <a:pt x="0" y="0"/>
                </a:moveTo>
                <a:lnTo>
                  <a:pt x="2799802" y="0"/>
                </a:lnTo>
                <a:lnTo>
                  <a:pt x="2799802" y="1082600"/>
                </a:lnTo>
                <a:lnTo>
                  <a:pt x="0" y="1082600"/>
                </a:lnTo>
                <a:lnTo>
                  <a:pt x="0" y="0"/>
                </a:lnTo>
                <a:close/>
              </a:path>
            </a:pathLst>
          </a:custGeom>
          <a:blipFill>
            <a:blip r:embed="rId3"/>
            <a:stretch>
              <a:fillRect l="0" t="0" r="0" b="-194"/>
            </a:stretch>
          </a:blipFill>
        </p:spPr>
      </p:sp>
      <p:sp>
        <p:nvSpPr>
          <p:cNvPr name="Freeform 4" id="4"/>
          <p:cNvSpPr/>
          <p:nvPr/>
        </p:nvSpPr>
        <p:spPr>
          <a:xfrm flipH="false" flipV="false" rot="0">
            <a:off x="9774600" y="8744650"/>
            <a:ext cx="3059000" cy="798000"/>
          </a:xfrm>
          <a:custGeom>
            <a:avLst/>
            <a:gdLst/>
            <a:ahLst/>
            <a:cxnLst/>
            <a:rect r="r" b="b" t="t" l="l"/>
            <a:pathLst>
              <a:path h="798000" w="3059000">
                <a:moveTo>
                  <a:pt x="0" y="0"/>
                </a:moveTo>
                <a:lnTo>
                  <a:pt x="3059000" y="0"/>
                </a:lnTo>
                <a:lnTo>
                  <a:pt x="3059000" y="798000"/>
                </a:lnTo>
                <a:lnTo>
                  <a:pt x="0" y="798000"/>
                </a:lnTo>
                <a:lnTo>
                  <a:pt x="0" y="0"/>
                </a:lnTo>
                <a:close/>
              </a:path>
            </a:pathLst>
          </a:custGeom>
          <a:blipFill>
            <a:blip r:embed="rId4"/>
            <a:stretch>
              <a:fillRect l="0" t="0" r="0" b="0"/>
            </a:stretch>
          </a:blipFill>
        </p:spPr>
      </p:sp>
      <p:sp>
        <p:nvSpPr>
          <p:cNvPr name="Freeform 5" id="5"/>
          <p:cNvSpPr/>
          <p:nvPr/>
        </p:nvSpPr>
        <p:spPr>
          <a:xfrm flipH="false" flipV="false" rot="0">
            <a:off x="6251227" y="5870210"/>
            <a:ext cx="1879048" cy="1766306"/>
          </a:xfrm>
          <a:custGeom>
            <a:avLst/>
            <a:gdLst/>
            <a:ahLst/>
            <a:cxnLst/>
            <a:rect r="r" b="b" t="t" l="l"/>
            <a:pathLst>
              <a:path h="1766306" w="1879048">
                <a:moveTo>
                  <a:pt x="0" y="0"/>
                </a:moveTo>
                <a:lnTo>
                  <a:pt x="1879048" y="0"/>
                </a:lnTo>
                <a:lnTo>
                  <a:pt x="1879048" y="1766306"/>
                </a:lnTo>
                <a:lnTo>
                  <a:pt x="0" y="17663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843425" y="3961600"/>
            <a:ext cx="8601150" cy="1581075"/>
          </a:xfrm>
          <a:prstGeom prst="rect">
            <a:avLst/>
          </a:prstGeom>
        </p:spPr>
        <p:txBody>
          <a:bodyPr anchor="t" rtlCol="false" tIns="0" lIns="0" bIns="0" rIns="0">
            <a:spAutoFit/>
          </a:bodyPr>
          <a:lstStyle/>
          <a:p>
            <a:pPr algn="ctr">
              <a:lnSpc>
                <a:spcPts val="10800"/>
              </a:lnSpc>
            </a:pPr>
            <a:r>
              <a:rPr lang="en-US" sz="9000">
                <a:solidFill>
                  <a:srgbClr val="FFFFFF"/>
                </a:solidFill>
                <a:latin typeface="Rubik Bold"/>
              </a:rPr>
              <a:t>Thank You</a:t>
            </a:r>
          </a:p>
        </p:txBody>
      </p:sp>
      <p:sp>
        <p:nvSpPr>
          <p:cNvPr name="TextBox 7" id="7"/>
          <p:cNvSpPr txBox="true"/>
          <p:nvPr/>
        </p:nvSpPr>
        <p:spPr>
          <a:xfrm rot="0">
            <a:off x="8720925" y="8560000"/>
            <a:ext cx="732750" cy="1138725"/>
          </a:xfrm>
          <a:prstGeom prst="rect">
            <a:avLst/>
          </a:prstGeom>
        </p:spPr>
        <p:txBody>
          <a:bodyPr anchor="t" rtlCol="false" tIns="0" lIns="0" bIns="0" rIns="0">
            <a:spAutoFit/>
          </a:bodyPr>
          <a:lstStyle/>
          <a:p>
            <a:pPr algn="l">
              <a:lnSpc>
                <a:spcPts val="7200"/>
              </a:lnSpc>
            </a:pPr>
            <a:r>
              <a:rPr lang="en-US" sz="6000">
                <a:solidFill>
                  <a:srgbClr val="FFFFFF"/>
                </a:solidFill>
                <a:latin typeface="Arimo"/>
              </a:rPr>
              <a:t>X</a:t>
            </a:r>
          </a:p>
        </p:txBody>
      </p:sp>
      <p:sp>
        <p:nvSpPr>
          <p:cNvPr name="TextBox 8" id="8"/>
          <p:cNvSpPr txBox="true"/>
          <p:nvPr/>
        </p:nvSpPr>
        <p:spPr>
          <a:xfrm rot="0">
            <a:off x="8720925" y="6206628"/>
            <a:ext cx="3870424" cy="979170"/>
          </a:xfrm>
          <a:prstGeom prst="rect">
            <a:avLst/>
          </a:prstGeom>
        </p:spPr>
        <p:txBody>
          <a:bodyPr anchor="t" rtlCol="false" tIns="0" lIns="0" bIns="0" rIns="0">
            <a:spAutoFit/>
          </a:bodyPr>
          <a:lstStyle/>
          <a:p>
            <a:pPr algn="ctr">
              <a:lnSpc>
                <a:spcPts val="7979"/>
              </a:lnSpc>
            </a:pPr>
            <a:r>
              <a:rPr lang="en-US" sz="5699">
                <a:solidFill>
                  <a:srgbClr val="010101"/>
                </a:solidFill>
                <a:latin typeface="Open Sans Bold"/>
              </a:rPr>
              <a:t>bachtiar09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2" cy="10287002"/>
          </a:xfrm>
          <a:custGeom>
            <a:avLst/>
            <a:gdLst/>
            <a:ahLst/>
            <a:cxnLst/>
            <a:rect r="r" b="b" t="t" l="l"/>
            <a:pathLst>
              <a:path h="10287002" w="18288002">
                <a:moveTo>
                  <a:pt x="0" y="0"/>
                </a:moveTo>
                <a:lnTo>
                  <a:pt x="18288002" y="0"/>
                </a:lnTo>
                <a:lnTo>
                  <a:pt x="18288002" y="10287002"/>
                </a:lnTo>
                <a:lnTo>
                  <a:pt x="0" y="10287002"/>
                </a:lnTo>
                <a:lnTo>
                  <a:pt x="0" y="0"/>
                </a:lnTo>
                <a:close/>
              </a:path>
            </a:pathLst>
          </a:custGeom>
          <a:blipFill>
            <a:blip r:embed="rId2"/>
            <a:stretch>
              <a:fillRect l="0" t="-9191" r="0" b="-9191"/>
            </a:stretch>
          </a:blipFill>
        </p:spPr>
      </p:sp>
      <p:sp>
        <p:nvSpPr>
          <p:cNvPr name="Freeform 3" id="3"/>
          <p:cNvSpPr/>
          <p:nvPr/>
        </p:nvSpPr>
        <p:spPr>
          <a:xfrm flipH="false" flipV="false" rot="0">
            <a:off x="14635200" y="371250"/>
            <a:ext cx="2799804" cy="1082600"/>
          </a:xfrm>
          <a:custGeom>
            <a:avLst/>
            <a:gdLst/>
            <a:ahLst/>
            <a:cxnLst/>
            <a:rect r="r" b="b" t="t" l="l"/>
            <a:pathLst>
              <a:path h="1082600" w="2799804">
                <a:moveTo>
                  <a:pt x="0" y="0"/>
                </a:moveTo>
                <a:lnTo>
                  <a:pt x="2799804" y="0"/>
                </a:lnTo>
                <a:lnTo>
                  <a:pt x="2799804" y="1082600"/>
                </a:lnTo>
                <a:lnTo>
                  <a:pt x="0" y="1082600"/>
                </a:lnTo>
                <a:lnTo>
                  <a:pt x="0" y="0"/>
                </a:lnTo>
                <a:close/>
              </a:path>
            </a:pathLst>
          </a:custGeom>
          <a:blipFill>
            <a:blip r:embed="rId3"/>
            <a:stretch>
              <a:fillRect l="0" t="-6379" r="0" b="-6374"/>
            </a:stretch>
          </a:blipFill>
        </p:spPr>
      </p:sp>
      <p:sp>
        <p:nvSpPr>
          <p:cNvPr name="Freeform 4" id="4"/>
          <p:cNvSpPr/>
          <p:nvPr/>
        </p:nvSpPr>
        <p:spPr>
          <a:xfrm flipH="false" flipV="false" rot="0">
            <a:off x="0" y="0"/>
            <a:ext cx="10402169" cy="1172608"/>
          </a:xfrm>
          <a:custGeom>
            <a:avLst/>
            <a:gdLst/>
            <a:ahLst/>
            <a:cxnLst/>
            <a:rect r="r" b="b" t="t" l="l"/>
            <a:pathLst>
              <a:path h="1172608" w="10402169">
                <a:moveTo>
                  <a:pt x="0" y="0"/>
                </a:moveTo>
                <a:lnTo>
                  <a:pt x="10402169" y="0"/>
                </a:lnTo>
                <a:lnTo>
                  <a:pt x="10402169" y="1172608"/>
                </a:lnTo>
                <a:lnTo>
                  <a:pt x="0" y="11726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61949" y="2309922"/>
            <a:ext cx="2428514" cy="2437655"/>
          </a:xfrm>
          <a:custGeom>
            <a:avLst/>
            <a:gdLst/>
            <a:ahLst/>
            <a:cxnLst/>
            <a:rect r="r" b="b" t="t" l="l"/>
            <a:pathLst>
              <a:path h="2437655" w="2428514">
                <a:moveTo>
                  <a:pt x="0" y="0"/>
                </a:moveTo>
                <a:lnTo>
                  <a:pt x="2428514" y="0"/>
                </a:lnTo>
                <a:lnTo>
                  <a:pt x="2428514" y="2437655"/>
                </a:lnTo>
                <a:lnTo>
                  <a:pt x="0" y="2437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510808" y="2507658"/>
            <a:ext cx="2853390" cy="2489583"/>
          </a:xfrm>
          <a:custGeom>
            <a:avLst/>
            <a:gdLst/>
            <a:ahLst/>
            <a:cxnLst/>
            <a:rect r="r" b="b" t="t" l="l"/>
            <a:pathLst>
              <a:path h="2489583" w="2853390">
                <a:moveTo>
                  <a:pt x="0" y="0"/>
                </a:moveTo>
                <a:lnTo>
                  <a:pt x="2853390" y="0"/>
                </a:lnTo>
                <a:lnTo>
                  <a:pt x="2853390" y="2489583"/>
                </a:lnTo>
                <a:lnTo>
                  <a:pt x="0" y="2489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0" y="6603366"/>
            <a:ext cx="2774320" cy="2443537"/>
          </a:xfrm>
          <a:custGeom>
            <a:avLst/>
            <a:gdLst/>
            <a:ahLst/>
            <a:cxnLst/>
            <a:rect r="r" b="b" t="t" l="l"/>
            <a:pathLst>
              <a:path h="2443537" w="2774320">
                <a:moveTo>
                  <a:pt x="0" y="0"/>
                </a:moveTo>
                <a:lnTo>
                  <a:pt x="2774320" y="0"/>
                </a:lnTo>
                <a:lnTo>
                  <a:pt x="2774320" y="2443537"/>
                </a:lnTo>
                <a:lnTo>
                  <a:pt x="0" y="2443537"/>
                </a:lnTo>
                <a:lnTo>
                  <a:pt x="0" y="0"/>
                </a:lnTo>
                <a:close/>
              </a:path>
            </a:pathLst>
          </a:custGeom>
          <a:blipFill>
            <a:blip r:embed="rId10"/>
            <a:stretch>
              <a:fillRect l="0" t="-5447" r="0" b="0"/>
            </a:stretch>
          </a:blipFill>
        </p:spPr>
      </p:sp>
      <p:sp>
        <p:nvSpPr>
          <p:cNvPr name="Freeform 8" id="8"/>
          <p:cNvSpPr/>
          <p:nvPr/>
        </p:nvSpPr>
        <p:spPr>
          <a:xfrm flipH="false" flipV="false" rot="0">
            <a:off x="9510808" y="6603366"/>
            <a:ext cx="2443537" cy="2443537"/>
          </a:xfrm>
          <a:custGeom>
            <a:avLst/>
            <a:gdLst/>
            <a:ahLst/>
            <a:cxnLst/>
            <a:rect r="r" b="b" t="t" l="l"/>
            <a:pathLst>
              <a:path h="2443537" w="2443537">
                <a:moveTo>
                  <a:pt x="0" y="0"/>
                </a:moveTo>
                <a:lnTo>
                  <a:pt x="2443537" y="0"/>
                </a:lnTo>
                <a:lnTo>
                  <a:pt x="2443537" y="2443537"/>
                </a:lnTo>
                <a:lnTo>
                  <a:pt x="0" y="244353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1028700" y="25455"/>
            <a:ext cx="8080921"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Buniness Understanding</a:t>
            </a:r>
          </a:p>
        </p:txBody>
      </p:sp>
      <p:grpSp>
        <p:nvGrpSpPr>
          <p:cNvPr name="Group 10" id="10"/>
          <p:cNvGrpSpPr/>
          <p:nvPr/>
        </p:nvGrpSpPr>
        <p:grpSpPr>
          <a:xfrm rot="0">
            <a:off x="12364198" y="2896377"/>
            <a:ext cx="5070806" cy="2247123"/>
            <a:chOff x="0" y="0"/>
            <a:chExt cx="1335521" cy="591835"/>
          </a:xfrm>
        </p:grpSpPr>
        <p:sp>
          <p:nvSpPr>
            <p:cNvPr name="Freeform 11" id="11"/>
            <p:cNvSpPr/>
            <p:nvPr/>
          </p:nvSpPr>
          <p:spPr>
            <a:xfrm flipH="false" flipV="false" rot="0">
              <a:off x="0" y="0"/>
              <a:ext cx="1335521" cy="591835"/>
            </a:xfrm>
            <a:custGeom>
              <a:avLst/>
              <a:gdLst/>
              <a:ahLst/>
              <a:cxnLst/>
              <a:rect r="r" b="b" t="t" l="l"/>
              <a:pathLst>
                <a:path h="591835" w="1335521">
                  <a:moveTo>
                    <a:pt x="77865" y="0"/>
                  </a:moveTo>
                  <a:lnTo>
                    <a:pt x="1257656" y="0"/>
                  </a:lnTo>
                  <a:cubicBezTo>
                    <a:pt x="1300660" y="0"/>
                    <a:pt x="1335521" y="34861"/>
                    <a:pt x="1335521" y="77865"/>
                  </a:cubicBezTo>
                  <a:lnTo>
                    <a:pt x="1335521" y="513970"/>
                  </a:lnTo>
                  <a:cubicBezTo>
                    <a:pt x="1335521" y="534621"/>
                    <a:pt x="1327317" y="554426"/>
                    <a:pt x="1312715" y="569029"/>
                  </a:cubicBezTo>
                  <a:cubicBezTo>
                    <a:pt x="1298112" y="583631"/>
                    <a:pt x="1278307" y="591835"/>
                    <a:pt x="1257656" y="591835"/>
                  </a:cubicBezTo>
                  <a:lnTo>
                    <a:pt x="77865" y="591835"/>
                  </a:lnTo>
                  <a:cubicBezTo>
                    <a:pt x="34861" y="591835"/>
                    <a:pt x="0" y="556973"/>
                    <a:pt x="0" y="513970"/>
                  </a:cubicBezTo>
                  <a:lnTo>
                    <a:pt x="0" y="77865"/>
                  </a:lnTo>
                  <a:cubicBezTo>
                    <a:pt x="0" y="34861"/>
                    <a:pt x="34861" y="0"/>
                    <a:pt x="77865" y="0"/>
                  </a:cubicBezTo>
                  <a:close/>
                </a:path>
              </a:pathLst>
            </a:custGeom>
            <a:solidFill>
              <a:srgbClr val="8ECFF2"/>
            </a:solidFill>
          </p:spPr>
        </p:sp>
        <p:sp>
          <p:nvSpPr>
            <p:cNvPr name="TextBox 12" id="12"/>
            <p:cNvSpPr txBox="true"/>
            <p:nvPr/>
          </p:nvSpPr>
          <p:spPr>
            <a:xfrm>
              <a:off x="0" y="-38100"/>
              <a:ext cx="1335521" cy="629935"/>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2268670" y="7334758"/>
            <a:ext cx="5166334" cy="1923542"/>
            <a:chOff x="0" y="0"/>
            <a:chExt cx="1360680" cy="506612"/>
          </a:xfrm>
        </p:grpSpPr>
        <p:sp>
          <p:nvSpPr>
            <p:cNvPr name="Freeform 14" id="14"/>
            <p:cNvSpPr/>
            <p:nvPr/>
          </p:nvSpPr>
          <p:spPr>
            <a:xfrm flipH="false" flipV="false" rot="0">
              <a:off x="0" y="0"/>
              <a:ext cx="1360681" cy="506612"/>
            </a:xfrm>
            <a:custGeom>
              <a:avLst/>
              <a:gdLst/>
              <a:ahLst/>
              <a:cxnLst/>
              <a:rect r="r" b="b" t="t" l="l"/>
              <a:pathLst>
                <a:path h="506612" w="1360681">
                  <a:moveTo>
                    <a:pt x="76425" y="0"/>
                  </a:moveTo>
                  <a:lnTo>
                    <a:pt x="1284255" y="0"/>
                  </a:lnTo>
                  <a:cubicBezTo>
                    <a:pt x="1326464" y="0"/>
                    <a:pt x="1360681" y="34217"/>
                    <a:pt x="1360681" y="76425"/>
                  </a:cubicBezTo>
                  <a:lnTo>
                    <a:pt x="1360681" y="430187"/>
                  </a:lnTo>
                  <a:cubicBezTo>
                    <a:pt x="1360681" y="450456"/>
                    <a:pt x="1352629" y="469895"/>
                    <a:pt x="1338296" y="484227"/>
                  </a:cubicBezTo>
                  <a:cubicBezTo>
                    <a:pt x="1323964" y="498560"/>
                    <a:pt x="1304525" y="506612"/>
                    <a:pt x="1284255" y="506612"/>
                  </a:cubicBezTo>
                  <a:lnTo>
                    <a:pt x="76425" y="506612"/>
                  </a:lnTo>
                  <a:cubicBezTo>
                    <a:pt x="34217" y="506612"/>
                    <a:pt x="0" y="472395"/>
                    <a:pt x="0" y="430187"/>
                  </a:cubicBezTo>
                  <a:lnTo>
                    <a:pt x="0" y="76425"/>
                  </a:lnTo>
                  <a:cubicBezTo>
                    <a:pt x="0" y="34217"/>
                    <a:pt x="34217" y="0"/>
                    <a:pt x="76425" y="0"/>
                  </a:cubicBezTo>
                  <a:close/>
                </a:path>
              </a:pathLst>
            </a:custGeom>
            <a:solidFill>
              <a:srgbClr val="8ECFF2"/>
            </a:solidFill>
          </p:spPr>
        </p:sp>
        <p:sp>
          <p:nvSpPr>
            <p:cNvPr name="TextBox 15" id="15"/>
            <p:cNvSpPr txBox="true"/>
            <p:nvPr/>
          </p:nvSpPr>
          <p:spPr>
            <a:xfrm>
              <a:off x="0" y="-38100"/>
              <a:ext cx="1360680" cy="544712"/>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3092052" y="2962702"/>
            <a:ext cx="5338799" cy="2180799"/>
            <a:chOff x="0" y="0"/>
            <a:chExt cx="1406103" cy="574367"/>
          </a:xfrm>
        </p:grpSpPr>
        <p:sp>
          <p:nvSpPr>
            <p:cNvPr name="Freeform 17" id="17"/>
            <p:cNvSpPr/>
            <p:nvPr/>
          </p:nvSpPr>
          <p:spPr>
            <a:xfrm flipH="false" flipV="false" rot="0">
              <a:off x="0" y="0"/>
              <a:ext cx="1406103" cy="574367"/>
            </a:xfrm>
            <a:custGeom>
              <a:avLst/>
              <a:gdLst/>
              <a:ahLst/>
              <a:cxnLst/>
              <a:rect r="r" b="b" t="t" l="l"/>
              <a:pathLst>
                <a:path h="574367" w="1406103">
                  <a:moveTo>
                    <a:pt x="73956" y="0"/>
                  </a:moveTo>
                  <a:lnTo>
                    <a:pt x="1332147" y="0"/>
                  </a:lnTo>
                  <a:cubicBezTo>
                    <a:pt x="1351761" y="0"/>
                    <a:pt x="1370573" y="7792"/>
                    <a:pt x="1384442" y="21661"/>
                  </a:cubicBezTo>
                  <a:cubicBezTo>
                    <a:pt x="1398312" y="35531"/>
                    <a:pt x="1406103" y="54342"/>
                    <a:pt x="1406103" y="73956"/>
                  </a:cubicBezTo>
                  <a:lnTo>
                    <a:pt x="1406103" y="500411"/>
                  </a:lnTo>
                  <a:cubicBezTo>
                    <a:pt x="1406103" y="520025"/>
                    <a:pt x="1398312" y="538836"/>
                    <a:pt x="1384442" y="552706"/>
                  </a:cubicBezTo>
                  <a:cubicBezTo>
                    <a:pt x="1370573" y="566575"/>
                    <a:pt x="1351761" y="574367"/>
                    <a:pt x="1332147" y="574367"/>
                  </a:cubicBezTo>
                  <a:lnTo>
                    <a:pt x="73956" y="574367"/>
                  </a:lnTo>
                  <a:cubicBezTo>
                    <a:pt x="54342" y="574367"/>
                    <a:pt x="35531" y="566575"/>
                    <a:pt x="21661" y="552706"/>
                  </a:cubicBezTo>
                  <a:cubicBezTo>
                    <a:pt x="7792" y="538836"/>
                    <a:pt x="0" y="520025"/>
                    <a:pt x="0" y="500411"/>
                  </a:cubicBezTo>
                  <a:lnTo>
                    <a:pt x="0" y="73956"/>
                  </a:lnTo>
                  <a:cubicBezTo>
                    <a:pt x="0" y="54342"/>
                    <a:pt x="7792" y="35531"/>
                    <a:pt x="21661" y="21661"/>
                  </a:cubicBezTo>
                  <a:cubicBezTo>
                    <a:pt x="35531" y="7792"/>
                    <a:pt x="54342" y="0"/>
                    <a:pt x="73956" y="0"/>
                  </a:cubicBezTo>
                  <a:close/>
                </a:path>
              </a:pathLst>
            </a:custGeom>
            <a:solidFill>
              <a:srgbClr val="8ECFF2"/>
            </a:solidFill>
          </p:spPr>
        </p:sp>
        <p:sp>
          <p:nvSpPr>
            <p:cNvPr name="TextBox 18" id="18"/>
            <p:cNvSpPr txBox="true"/>
            <p:nvPr/>
          </p:nvSpPr>
          <p:spPr>
            <a:xfrm>
              <a:off x="0" y="-38100"/>
              <a:ext cx="1406103" cy="612467"/>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3190463" y="2924602"/>
            <a:ext cx="5240387" cy="2072639"/>
          </a:xfrm>
          <a:prstGeom prst="rect">
            <a:avLst/>
          </a:prstGeom>
        </p:spPr>
        <p:txBody>
          <a:bodyPr anchor="t" rtlCol="false" tIns="0" lIns="0" bIns="0" rIns="0">
            <a:spAutoFit/>
          </a:bodyPr>
          <a:lstStyle/>
          <a:p>
            <a:pPr algn="just">
              <a:lnSpc>
                <a:spcPts val="3360"/>
              </a:lnSpc>
            </a:pPr>
            <a:r>
              <a:rPr lang="en-US" sz="2400">
                <a:solidFill>
                  <a:srgbClr val="000000"/>
                </a:solidFill>
                <a:latin typeface="Open Sans"/>
              </a:rPr>
              <a:t>Menil</a:t>
            </a:r>
            <a:r>
              <a:rPr lang="en-US" sz="2400">
                <a:solidFill>
                  <a:srgbClr val="000000"/>
                </a:solidFill>
                <a:latin typeface="Open Sans"/>
              </a:rPr>
              <a:t>ai kelayakan pemberian pinjaman adalah tantangan dalam industri keuangan.  aproval manual dapat mengarah pada penilaian subjektif dan risiko tinggi.</a:t>
            </a:r>
          </a:p>
        </p:txBody>
      </p:sp>
      <p:sp>
        <p:nvSpPr>
          <p:cNvPr name="TextBox 20" id="20"/>
          <p:cNvSpPr txBox="true"/>
          <p:nvPr/>
        </p:nvSpPr>
        <p:spPr>
          <a:xfrm rot="0">
            <a:off x="2738224" y="2224197"/>
            <a:ext cx="5324029" cy="738504"/>
          </a:xfrm>
          <a:prstGeom prst="rect">
            <a:avLst/>
          </a:prstGeom>
        </p:spPr>
        <p:txBody>
          <a:bodyPr anchor="t" rtlCol="false" tIns="0" lIns="0" bIns="0" rIns="0">
            <a:spAutoFit/>
          </a:bodyPr>
          <a:lstStyle/>
          <a:p>
            <a:pPr algn="ctr">
              <a:lnSpc>
                <a:spcPts val="6020"/>
              </a:lnSpc>
            </a:pPr>
            <a:r>
              <a:rPr lang="en-US" sz="4300">
                <a:solidFill>
                  <a:srgbClr val="000000"/>
                </a:solidFill>
                <a:latin typeface="Open Sans Bold"/>
              </a:rPr>
              <a:t>Probelem Statment</a:t>
            </a:r>
          </a:p>
        </p:txBody>
      </p:sp>
      <p:sp>
        <p:nvSpPr>
          <p:cNvPr name="TextBox 21" id="21"/>
          <p:cNvSpPr txBox="true"/>
          <p:nvPr/>
        </p:nvSpPr>
        <p:spPr>
          <a:xfrm rot="0">
            <a:off x="3092052" y="6367389"/>
            <a:ext cx="2587228" cy="738504"/>
          </a:xfrm>
          <a:prstGeom prst="rect">
            <a:avLst/>
          </a:prstGeom>
        </p:spPr>
        <p:txBody>
          <a:bodyPr anchor="t" rtlCol="false" tIns="0" lIns="0" bIns="0" rIns="0">
            <a:spAutoFit/>
          </a:bodyPr>
          <a:lstStyle/>
          <a:p>
            <a:pPr algn="ctr">
              <a:lnSpc>
                <a:spcPts val="6020"/>
              </a:lnSpc>
            </a:pPr>
            <a:r>
              <a:rPr lang="en-US" sz="4300">
                <a:solidFill>
                  <a:srgbClr val="000000"/>
                </a:solidFill>
                <a:latin typeface="Open Sans Bold"/>
              </a:rPr>
              <a:t>Objective</a:t>
            </a:r>
          </a:p>
        </p:txBody>
      </p:sp>
      <p:grpSp>
        <p:nvGrpSpPr>
          <p:cNvPr name="Group 22" id="22"/>
          <p:cNvGrpSpPr/>
          <p:nvPr/>
        </p:nvGrpSpPr>
        <p:grpSpPr>
          <a:xfrm rot="0">
            <a:off x="2898293" y="7226965"/>
            <a:ext cx="5957038" cy="2031335"/>
            <a:chOff x="0" y="0"/>
            <a:chExt cx="1568932" cy="535002"/>
          </a:xfrm>
        </p:grpSpPr>
        <p:sp>
          <p:nvSpPr>
            <p:cNvPr name="Freeform 23" id="23"/>
            <p:cNvSpPr/>
            <p:nvPr/>
          </p:nvSpPr>
          <p:spPr>
            <a:xfrm flipH="false" flipV="false" rot="0">
              <a:off x="0" y="0"/>
              <a:ext cx="1568932" cy="535002"/>
            </a:xfrm>
            <a:custGeom>
              <a:avLst/>
              <a:gdLst/>
              <a:ahLst/>
              <a:cxnLst/>
              <a:rect r="r" b="b" t="t" l="l"/>
              <a:pathLst>
                <a:path h="535002" w="1568932">
                  <a:moveTo>
                    <a:pt x="66281" y="0"/>
                  </a:moveTo>
                  <a:lnTo>
                    <a:pt x="1502651" y="0"/>
                  </a:lnTo>
                  <a:cubicBezTo>
                    <a:pt x="1539257" y="0"/>
                    <a:pt x="1568932" y="29675"/>
                    <a:pt x="1568932" y="66281"/>
                  </a:cubicBezTo>
                  <a:lnTo>
                    <a:pt x="1568932" y="468721"/>
                  </a:lnTo>
                  <a:cubicBezTo>
                    <a:pt x="1568932" y="505327"/>
                    <a:pt x="1539257" y="535002"/>
                    <a:pt x="1502651" y="535002"/>
                  </a:cubicBezTo>
                  <a:lnTo>
                    <a:pt x="66281" y="535002"/>
                  </a:lnTo>
                  <a:cubicBezTo>
                    <a:pt x="29675" y="535002"/>
                    <a:pt x="0" y="505327"/>
                    <a:pt x="0" y="468721"/>
                  </a:cubicBezTo>
                  <a:lnTo>
                    <a:pt x="0" y="66281"/>
                  </a:lnTo>
                  <a:cubicBezTo>
                    <a:pt x="0" y="29675"/>
                    <a:pt x="29675" y="0"/>
                    <a:pt x="66281" y="0"/>
                  </a:cubicBezTo>
                  <a:close/>
                </a:path>
              </a:pathLst>
            </a:custGeom>
            <a:solidFill>
              <a:srgbClr val="8ECFF2"/>
            </a:solidFill>
          </p:spPr>
        </p:sp>
        <p:sp>
          <p:nvSpPr>
            <p:cNvPr name="TextBox 24" id="24"/>
            <p:cNvSpPr txBox="true"/>
            <p:nvPr/>
          </p:nvSpPr>
          <p:spPr>
            <a:xfrm>
              <a:off x="0" y="-38100"/>
              <a:ext cx="1568932" cy="573102"/>
            </a:xfrm>
            <a:prstGeom prst="rect">
              <a:avLst/>
            </a:prstGeom>
          </p:spPr>
          <p:txBody>
            <a:bodyPr anchor="ctr" rtlCol="false" tIns="50800" lIns="50800" bIns="50800" rIns="50800"/>
            <a:lstStyle/>
            <a:p>
              <a:pPr algn="ctr">
                <a:lnSpc>
                  <a:spcPts val="2659"/>
                </a:lnSpc>
                <a:spcBef>
                  <a:spcPct val="0"/>
                </a:spcBef>
              </a:pPr>
            </a:p>
          </p:txBody>
        </p:sp>
      </p:grpSp>
      <p:sp>
        <p:nvSpPr>
          <p:cNvPr name="TextBox 25" id="25"/>
          <p:cNvSpPr txBox="true"/>
          <p:nvPr/>
        </p:nvSpPr>
        <p:spPr>
          <a:xfrm rot="0">
            <a:off x="3092052" y="7188865"/>
            <a:ext cx="5338799" cy="2491739"/>
          </a:xfrm>
          <a:prstGeom prst="rect">
            <a:avLst/>
          </a:prstGeom>
        </p:spPr>
        <p:txBody>
          <a:bodyPr anchor="t" rtlCol="false" tIns="0" lIns="0" bIns="0" rIns="0">
            <a:spAutoFit/>
          </a:bodyPr>
          <a:lstStyle/>
          <a:p>
            <a:pPr marL="518165" indent="-259082" lvl="1">
              <a:lnSpc>
                <a:spcPts val="3360"/>
              </a:lnSpc>
              <a:buFont typeface="Arial"/>
              <a:buChar char="•"/>
            </a:pPr>
            <a:r>
              <a:rPr lang="en-US" sz="2400">
                <a:solidFill>
                  <a:srgbClr val="000000"/>
                </a:solidFill>
                <a:latin typeface="Open Sans"/>
              </a:rPr>
              <a:t>Analisis Data Explorasi (EDA)</a:t>
            </a:r>
          </a:p>
          <a:p>
            <a:pPr marL="518165" indent="-259082" lvl="1">
              <a:lnSpc>
                <a:spcPts val="3360"/>
              </a:lnSpc>
              <a:buFont typeface="Arial"/>
              <a:buChar char="•"/>
            </a:pPr>
            <a:r>
              <a:rPr lang="en-US" sz="2400">
                <a:solidFill>
                  <a:srgbClr val="000000"/>
                </a:solidFill>
                <a:latin typeface="Open Sans"/>
              </a:rPr>
              <a:t>Mengimplement</a:t>
            </a:r>
            <a:r>
              <a:rPr lang="en-US" sz="2400">
                <a:solidFill>
                  <a:srgbClr val="000000"/>
                </a:solidFill>
                <a:latin typeface="Open Sans"/>
              </a:rPr>
              <a:t>asikan model machine learning untuk menilai kelayakan pemberian pinjaman.</a:t>
            </a:r>
          </a:p>
          <a:p>
            <a:pPr>
              <a:lnSpc>
                <a:spcPts val="3360"/>
              </a:lnSpc>
            </a:pPr>
          </a:p>
          <a:p>
            <a:pPr>
              <a:lnSpc>
                <a:spcPts val="3360"/>
              </a:lnSpc>
            </a:pPr>
          </a:p>
        </p:txBody>
      </p:sp>
      <p:sp>
        <p:nvSpPr>
          <p:cNvPr name="TextBox 26" id="26"/>
          <p:cNvSpPr txBox="true"/>
          <p:nvPr/>
        </p:nvSpPr>
        <p:spPr>
          <a:xfrm rot="0">
            <a:off x="12364198" y="2214672"/>
            <a:ext cx="1815703"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Goals</a:t>
            </a:r>
          </a:p>
        </p:txBody>
      </p:sp>
      <p:sp>
        <p:nvSpPr>
          <p:cNvPr name="TextBox 27" id="27"/>
          <p:cNvSpPr txBox="true"/>
          <p:nvPr/>
        </p:nvSpPr>
        <p:spPr>
          <a:xfrm rot="0">
            <a:off x="12532235" y="2905552"/>
            <a:ext cx="4902769" cy="2462530"/>
          </a:xfrm>
          <a:prstGeom prst="rect">
            <a:avLst/>
          </a:prstGeom>
        </p:spPr>
        <p:txBody>
          <a:bodyPr anchor="t" rtlCol="false" tIns="0" lIns="0" bIns="0" rIns="0">
            <a:spAutoFit/>
          </a:bodyPr>
          <a:lstStyle/>
          <a:p>
            <a:pPr algn="just">
              <a:lnSpc>
                <a:spcPts val="3919"/>
              </a:lnSpc>
            </a:pPr>
            <a:r>
              <a:rPr lang="en-US" sz="2799">
                <a:solidFill>
                  <a:srgbClr val="000000"/>
                </a:solidFill>
                <a:latin typeface="Open Sans"/>
              </a:rPr>
              <a:t>Meningk</a:t>
            </a:r>
            <a:r>
              <a:rPr lang="en-US" sz="2799">
                <a:solidFill>
                  <a:srgbClr val="000000"/>
                </a:solidFill>
                <a:latin typeface="Open Sans"/>
              </a:rPr>
              <a:t>atkan efisiensi waktu proses persetujuan pinjaman dan Mengurangi risiko default pinjaman.</a:t>
            </a:r>
          </a:p>
          <a:p>
            <a:pPr algn="just">
              <a:lnSpc>
                <a:spcPts val="3919"/>
              </a:lnSpc>
            </a:pPr>
          </a:p>
        </p:txBody>
      </p:sp>
      <p:sp>
        <p:nvSpPr>
          <p:cNvPr name="TextBox 28" id="28"/>
          <p:cNvSpPr txBox="true"/>
          <p:nvPr/>
        </p:nvSpPr>
        <p:spPr>
          <a:xfrm rot="0">
            <a:off x="12183816" y="6517641"/>
            <a:ext cx="4902769" cy="738505"/>
          </a:xfrm>
          <a:prstGeom prst="rect">
            <a:avLst/>
          </a:prstGeom>
        </p:spPr>
        <p:txBody>
          <a:bodyPr anchor="t" rtlCol="false" tIns="0" lIns="0" bIns="0" rIns="0">
            <a:spAutoFit/>
          </a:bodyPr>
          <a:lstStyle/>
          <a:p>
            <a:pPr algn="ctr">
              <a:lnSpc>
                <a:spcPts val="6019"/>
              </a:lnSpc>
            </a:pPr>
            <a:r>
              <a:rPr lang="en-US" sz="4299">
                <a:solidFill>
                  <a:srgbClr val="000000"/>
                </a:solidFill>
                <a:latin typeface="Open Sans Bold"/>
              </a:rPr>
              <a:t>Business Matrics</a:t>
            </a:r>
          </a:p>
        </p:txBody>
      </p:sp>
      <p:sp>
        <p:nvSpPr>
          <p:cNvPr name="TextBox 29" id="29"/>
          <p:cNvSpPr txBox="true"/>
          <p:nvPr/>
        </p:nvSpPr>
        <p:spPr>
          <a:xfrm rot="0">
            <a:off x="12316434" y="7277608"/>
            <a:ext cx="5070806" cy="24625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00000"/>
                </a:solidFill>
                <a:latin typeface="Open Sans"/>
              </a:rPr>
              <a:t>Pengur</a:t>
            </a:r>
            <a:r>
              <a:rPr lang="en-US" sz="2799">
                <a:solidFill>
                  <a:srgbClr val="000000"/>
                </a:solidFill>
                <a:latin typeface="Open Sans"/>
              </a:rPr>
              <a:t>angan risiko default.</a:t>
            </a:r>
          </a:p>
          <a:p>
            <a:pPr marL="604519" indent="-302260" lvl="1">
              <a:lnSpc>
                <a:spcPts val="3919"/>
              </a:lnSpc>
              <a:buFont typeface="Arial"/>
              <a:buChar char="•"/>
            </a:pPr>
            <a:r>
              <a:rPr lang="en-US" sz="2799">
                <a:solidFill>
                  <a:srgbClr val="000000"/>
                </a:solidFill>
                <a:latin typeface="Open Sans"/>
              </a:rPr>
              <a:t>Penurunan waktu persetujuan pinjaman.</a:t>
            </a:r>
          </a:p>
          <a:p>
            <a:pPr>
              <a:lnSpc>
                <a:spcPts val="391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35200" y="371250"/>
            <a:ext cx="2799804" cy="1082600"/>
          </a:xfrm>
          <a:custGeom>
            <a:avLst/>
            <a:gdLst/>
            <a:ahLst/>
            <a:cxnLst/>
            <a:rect r="r" b="b" t="t" l="l"/>
            <a:pathLst>
              <a:path h="1082600" w="2799804">
                <a:moveTo>
                  <a:pt x="0" y="0"/>
                </a:moveTo>
                <a:lnTo>
                  <a:pt x="2799804" y="0"/>
                </a:lnTo>
                <a:lnTo>
                  <a:pt x="2799804" y="1082600"/>
                </a:lnTo>
                <a:lnTo>
                  <a:pt x="0" y="1082600"/>
                </a:lnTo>
                <a:lnTo>
                  <a:pt x="0" y="0"/>
                </a:lnTo>
                <a:close/>
              </a:path>
            </a:pathLst>
          </a:custGeom>
          <a:blipFill>
            <a:blip r:embed="rId2"/>
            <a:stretch>
              <a:fillRect l="0" t="-6379" r="0" b="-6374"/>
            </a:stretch>
          </a:blipFill>
        </p:spPr>
      </p:sp>
      <p:sp>
        <p:nvSpPr>
          <p:cNvPr name="Freeform 3" id="3"/>
          <p:cNvSpPr/>
          <p:nvPr/>
        </p:nvSpPr>
        <p:spPr>
          <a:xfrm flipH="false" flipV="false" rot="0">
            <a:off x="0" y="0"/>
            <a:ext cx="10402169" cy="1172608"/>
          </a:xfrm>
          <a:custGeom>
            <a:avLst/>
            <a:gdLst/>
            <a:ahLst/>
            <a:cxnLst/>
            <a:rect r="r" b="b" t="t" l="l"/>
            <a:pathLst>
              <a:path h="1172608" w="10402169">
                <a:moveTo>
                  <a:pt x="0" y="0"/>
                </a:moveTo>
                <a:lnTo>
                  <a:pt x="10402169" y="0"/>
                </a:lnTo>
                <a:lnTo>
                  <a:pt x="10402169" y="1172608"/>
                </a:lnTo>
                <a:lnTo>
                  <a:pt x="0" y="1172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3955" y="2363630"/>
            <a:ext cx="6258911" cy="5616972"/>
          </a:xfrm>
          <a:custGeom>
            <a:avLst/>
            <a:gdLst/>
            <a:ahLst/>
            <a:cxnLst/>
            <a:rect r="r" b="b" t="t" l="l"/>
            <a:pathLst>
              <a:path h="5616972" w="6258911">
                <a:moveTo>
                  <a:pt x="0" y="0"/>
                </a:moveTo>
                <a:lnTo>
                  <a:pt x="6258911" y="0"/>
                </a:lnTo>
                <a:lnTo>
                  <a:pt x="6258911" y="5616971"/>
                </a:lnTo>
                <a:lnTo>
                  <a:pt x="0" y="5616971"/>
                </a:lnTo>
                <a:lnTo>
                  <a:pt x="0" y="0"/>
                </a:lnTo>
                <a:close/>
              </a:path>
            </a:pathLst>
          </a:custGeom>
          <a:blipFill>
            <a:blip r:embed="rId5"/>
            <a:stretch>
              <a:fillRect l="0" t="0" r="0" b="0"/>
            </a:stretch>
          </a:blipFill>
        </p:spPr>
      </p:sp>
      <p:sp>
        <p:nvSpPr>
          <p:cNvPr name="Freeform 5" id="5"/>
          <p:cNvSpPr/>
          <p:nvPr/>
        </p:nvSpPr>
        <p:spPr>
          <a:xfrm flipH="false" flipV="false" rot="0">
            <a:off x="7405142" y="6160404"/>
            <a:ext cx="9383918" cy="3097896"/>
          </a:xfrm>
          <a:custGeom>
            <a:avLst/>
            <a:gdLst/>
            <a:ahLst/>
            <a:cxnLst/>
            <a:rect r="r" b="b" t="t" l="l"/>
            <a:pathLst>
              <a:path h="3097896" w="9383918">
                <a:moveTo>
                  <a:pt x="0" y="0"/>
                </a:moveTo>
                <a:lnTo>
                  <a:pt x="9383919" y="0"/>
                </a:lnTo>
                <a:lnTo>
                  <a:pt x="9383919" y="3097896"/>
                </a:lnTo>
                <a:lnTo>
                  <a:pt x="0" y="3097896"/>
                </a:lnTo>
                <a:lnTo>
                  <a:pt x="0" y="0"/>
                </a:lnTo>
                <a:close/>
              </a:path>
            </a:pathLst>
          </a:custGeom>
          <a:blipFill>
            <a:blip r:embed="rId6"/>
            <a:stretch>
              <a:fillRect l="0" t="0" r="0" b="0"/>
            </a:stretch>
          </a:blipFill>
        </p:spPr>
      </p:sp>
      <p:sp>
        <p:nvSpPr>
          <p:cNvPr name="Freeform 6" id="6"/>
          <p:cNvSpPr/>
          <p:nvPr/>
        </p:nvSpPr>
        <p:spPr>
          <a:xfrm flipH="false" flipV="false" rot="0">
            <a:off x="7090658" y="3297943"/>
            <a:ext cx="10344346" cy="2381151"/>
          </a:xfrm>
          <a:custGeom>
            <a:avLst/>
            <a:gdLst/>
            <a:ahLst/>
            <a:cxnLst/>
            <a:rect r="r" b="b" t="t" l="l"/>
            <a:pathLst>
              <a:path h="2381151" w="10344346">
                <a:moveTo>
                  <a:pt x="0" y="0"/>
                </a:moveTo>
                <a:lnTo>
                  <a:pt x="10344346" y="0"/>
                </a:lnTo>
                <a:lnTo>
                  <a:pt x="10344346" y="2381151"/>
                </a:lnTo>
                <a:lnTo>
                  <a:pt x="0" y="2381151"/>
                </a:lnTo>
                <a:lnTo>
                  <a:pt x="0" y="0"/>
                </a:lnTo>
                <a:close/>
              </a:path>
            </a:pathLst>
          </a:custGeom>
          <a:blipFill>
            <a:blip r:embed="rId7"/>
            <a:stretch>
              <a:fillRect l="0" t="0" r="0" b="0"/>
            </a:stretch>
          </a:blipFill>
        </p:spPr>
      </p:sp>
      <p:sp>
        <p:nvSpPr>
          <p:cNvPr name="TextBox 7" id="7"/>
          <p:cNvSpPr txBox="true"/>
          <p:nvPr/>
        </p:nvSpPr>
        <p:spPr>
          <a:xfrm rot="0">
            <a:off x="2298204" y="25455"/>
            <a:ext cx="5541913"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Data Description</a:t>
            </a:r>
          </a:p>
        </p:txBody>
      </p:sp>
      <p:sp>
        <p:nvSpPr>
          <p:cNvPr name="TextBox 8" id="8"/>
          <p:cNvSpPr txBox="true"/>
          <p:nvPr/>
        </p:nvSpPr>
        <p:spPr>
          <a:xfrm rot="0">
            <a:off x="483955" y="1476535"/>
            <a:ext cx="6259413"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Data Missing Value</a:t>
            </a:r>
          </a:p>
        </p:txBody>
      </p:sp>
      <p:sp>
        <p:nvSpPr>
          <p:cNvPr name="TextBox 9" id="9"/>
          <p:cNvSpPr txBox="true"/>
          <p:nvPr/>
        </p:nvSpPr>
        <p:spPr>
          <a:xfrm rot="0">
            <a:off x="7612884" y="1929538"/>
            <a:ext cx="6681192"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Mengahapus Kolom </a:t>
            </a:r>
          </a:p>
        </p:txBody>
      </p:sp>
      <p:sp>
        <p:nvSpPr>
          <p:cNvPr name="Freeform 10" id="10"/>
          <p:cNvSpPr/>
          <p:nvPr/>
        </p:nvSpPr>
        <p:spPr>
          <a:xfrm flipH="false" flipV="false" rot="0">
            <a:off x="0" y="0"/>
            <a:ext cx="18288002" cy="10287002"/>
          </a:xfrm>
          <a:custGeom>
            <a:avLst/>
            <a:gdLst/>
            <a:ahLst/>
            <a:cxnLst/>
            <a:rect r="r" b="b" t="t" l="l"/>
            <a:pathLst>
              <a:path h="10287002" w="18288002">
                <a:moveTo>
                  <a:pt x="0" y="0"/>
                </a:moveTo>
                <a:lnTo>
                  <a:pt x="18288002" y="0"/>
                </a:lnTo>
                <a:lnTo>
                  <a:pt x="18288002" y="10287002"/>
                </a:lnTo>
                <a:lnTo>
                  <a:pt x="0" y="10287002"/>
                </a:lnTo>
                <a:lnTo>
                  <a:pt x="0" y="0"/>
                </a:lnTo>
                <a:close/>
              </a:path>
            </a:pathLst>
          </a:custGeom>
          <a:blipFill>
            <a:blip r:embed="rId8"/>
            <a:stretch>
              <a:fillRect l="0" t="-9191" r="0" b="-9191"/>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2" cy="10287002"/>
          </a:xfrm>
          <a:custGeom>
            <a:avLst/>
            <a:gdLst/>
            <a:ahLst/>
            <a:cxnLst/>
            <a:rect r="r" b="b" t="t" l="l"/>
            <a:pathLst>
              <a:path h="10287002" w="18288002">
                <a:moveTo>
                  <a:pt x="0" y="0"/>
                </a:moveTo>
                <a:lnTo>
                  <a:pt x="18288002" y="0"/>
                </a:lnTo>
                <a:lnTo>
                  <a:pt x="18288002" y="10287002"/>
                </a:lnTo>
                <a:lnTo>
                  <a:pt x="0" y="10287002"/>
                </a:lnTo>
                <a:lnTo>
                  <a:pt x="0" y="0"/>
                </a:lnTo>
                <a:close/>
              </a:path>
            </a:pathLst>
          </a:custGeom>
          <a:blipFill>
            <a:blip r:embed="rId2"/>
            <a:stretch>
              <a:fillRect l="0" t="-9191" r="0" b="-9191"/>
            </a:stretch>
          </a:blipFill>
        </p:spPr>
      </p:sp>
      <p:sp>
        <p:nvSpPr>
          <p:cNvPr name="Freeform 3" id="3"/>
          <p:cNvSpPr/>
          <p:nvPr/>
        </p:nvSpPr>
        <p:spPr>
          <a:xfrm flipH="false" flipV="false" rot="0">
            <a:off x="14635200" y="371250"/>
            <a:ext cx="2799804" cy="1082600"/>
          </a:xfrm>
          <a:custGeom>
            <a:avLst/>
            <a:gdLst/>
            <a:ahLst/>
            <a:cxnLst/>
            <a:rect r="r" b="b" t="t" l="l"/>
            <a:pathLst>
              <a:path h="1082600" w="2799804">
                <a:moveTo>
                  <a:pt x="0" y="0"/>
                </a:moveTo>
                <a:lnTo>
                  <a:pt x="2799804" y="0"/>
                </a:lnTo>
                <a:lnTo>
                  <a:pt x="2799804" y="1082600"/>
                </a:lnTo>
                <a:lnTo>
                  <a:pt x="0" y="1082600"/>
                </a:lnTo>
                <a:lnTo>
                  <a:pt x="0" y="0"/>
                </a:lnTo>
                <a:close/>
              </a:path>
            </a:pathLst>
          </a:custGeom>
          <a:blipFill>
            <a:blip r:embed="rId3"/>
            <a:stretch>
              <a:fillRect l="0" t="-6379" r="0" b="-6374"/>
            </a:stretch>
          </a:blipFill>
        </p:spPr>
      </p:sp>
      <p:sp>
        <p:nvSpPr>
          <p:cNvPr name="Freeform 4" id="4"/>
          <p:cNvSpPr/>
          <p:nvPr/>
        </p:nvSpPr>
        <p:spPr>
          <a:xfrm flipH="false" flipV="false" rot="0">
            <a:off x="0" y="0"/>
            <a:ext cx="10402169" cy="1172608"/>
          </a:xfrm>
          <a:custGeom>
            <a:avLst/>
            <a:gdLst/>
            <a:ahLst/>
            <a:cxnLst/>
            <a:rect r="r" b="b" t="t" l="l"/>
            <a:pathLst>
              <a:path h="1172608" w="10402169">
                <a:moveTo>
                  <a:pt x="0" y="0"/>
                </a:moveTo>
                <a:lnTo>
                  <a:pt x="10402169" y="0"/>
                </a:lnTo>
                <a:lnTo>
                  <a:pt x="10402169" y="1172608"/>
                </a:lnTo>
                <a:lnTo>
                  <a:pt x="0" y="11726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11524" y="2405827"/>
            <a:ext cx="10738427" cy="6852473"/>
          </a:xfrm>
          <a:custGeom>
            <a:avLst/>
            <a:gdLst/>
            <a:ahLst/>
            <a:cxnLst/>
            <a:rect r="r" b="b" t="t" l="l"/>
            <a:pathLst>
              <a:path h="6852473" w="10738427">
                <a:moveTo>
                  <a:pt x="0" y="0"/>
                </a:moveTo>
                <a:lnTo>
                  <a:pt x="10738428" y="0"/>
                </a:lnTo>
                <a:lnTo>
                  <a:pt x="10738428" y="6852473"/>
                </a:lnTo>
                <a:lnTo>
                  <a:pt x="0" y="6852473"/>
                </a:lnTo>
                <a:lnTo>
                  <a:pt x="0" y="0"/>
                </a:lnTo>
                <a:close/>
              </a:path>
            </a:pathLst>
          </a:custGeom>
          <a:blipFill>
            <a:blip r:embed="rId6"/>
            <a:stretch>
              <a:fillRect l="-2842" t="0" r="-2842" b="0"/>
            </a:stretch>
          </a:blipFill>
        </p:spPr>
      </p:sp>
      <p:sp>
        <p:nvSpPr>
          <p:cNvPr name="TextBox 6" id="6"/>
          <p:cNvSpPr txBox="true"/>
          <p:nvPr/>
        </p:nvSpPr>
        <p:spPr>
          <a:xfrm rot="0">
            <a:off x="2262485" y="25455"/>
            <a:ext cx="5613350"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Buniness  Insight</a:t>
            </a:r>
          </a:p>
        </p:txBody>
      </p:sp>
      <p:sp>
        <p:nvSpPr>
          <p:cNvPr name="TextBox 7" id="7"/>
          <p:cNvSpPr txBox="true"/>
          <p:nvPr/>
        </p:nvSpPr>
        <p:spPr>
          <a:xfrm rot="0">
            <a:off x="1028700" y="1452692"/>
            <a:ext cx="9239101" cy="1811020"/>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Tujuan Pengajuan Pinjaman</a:t>
            </a:r>
          </a:p>
          <a:p>
            <a:pPr algn="ctr">
              <a:lnSpc>
                <a:spcPts val="7279"/>
              </a:lnSpc>
            </a:pPr>
          </a:p>
        </p:txBody>
      </p:sp>
      <p:sp>
        <p:nvSpPr>
          <p:cNvPr name="TextBox 8" id="8"/>
          <p:cNvSpPr txBox="true"/>
          <p:nvPr/>
        </p:nvSpPr>
        <p:spPr>
          <a:xfrm rot="0">
            <a:off x="10864596" y="1396700"/>
            <a:ext cx="6971557" cy="8967470"/>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000000"/>
                </a:solidFill>
                <a:latin typeface="Open Sans"/>
              </a:rPr>
              <a:t>Sebagian besar peminjam mengajukan pinjaman untuk konsolidasi utang, yang berarti menggabungkan beberapa utang menjadi satu pinjaman baru .</a:t>
            </a:r>
          </a:p>
          <a:p>
            <a:pPr algn="just" marL="690881" indent="-345440" lvl="1">
              <a:lnSpc>
                <a:spcPts val="4480"/>
              </a:lnSpc>
              <a:buFont typeface="Arial"/>
              <a:buChar char="•"/>
            </a:pPr>
            <a:r>
              <a:rPr lang="en-US" sz="3200">
                <a:solidFill>
                  <a:srgbClr val="000000"/>
                </a:solidFill>
                <a:latin typeface="Open Sans"/>
              </a:rPr>
              <a:t>Sejumlah besar peminjam juga menggunakan pinjaman untuk membayar utang kartu kredit.</a:t>
            </a:r>
          </a:p>
          <a:p>
            <a:pPr algn="just" marL="690881" indent="-345440" lvl="1">
              <a:lnSpc>
                <a:spcPts val="4480"/>
              </a:lnSpc>
              <a:buFont typeface="Arial"/>
              <a:buChar char="•"/>
            </a:pPr>
            <a:r>
              <a:rPr lang="en-US" sz="3200">
                <a:solidFill>
                  <a:srgbClr val="000000"/>
                </a:solidFill>
                <a:latin typeface="Open Sans"/>
              </a:rPr>
              <a:t>Sebagian peminjam mengalokasikan pinjaman mereka untuk pembenahan rumah. Ini bisa mencakup perbaikan, renovasi, atau pemeliharaan properti.</a:t>
            </a:r>
          </a:p>
          <a:p>
            <a:pPr algn="just">
              <a:lnSpc>
                <a:spcPts val="448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35200" y="371250"/>
            <a:ext cx="2799804" cy="1082600"/>
          </a:xfrm>
          <a:custGeom>
            <a:avLst/>
            <a:gdLst/>
            <a:ahLst/>
            <a:cxnLst/>
            <a:rect r="r" b="b" t="t" l="l"/>
            <a:pathLst>
              <a:path h="1082600" w="2799804">
                <a:moveTo>
                  <a:pt x="0" y="0"/>
                </a:moveTo>
                <a:lnTo>
                  <a:pt x="2799804" y="0"/>
                </a:lnTo>
                <a:lnTo>
                  <a:pt x="2799804" y="1082600"/>
                </a:lnTo>
                <a:lnTo>
                  <a:pt x="0" y="1082600"/>
                </a:lnTo>
                <a:lnTo>
                  <a:pt x="0" y="0"/>
                </a:lnTo>
                <a:close/>
              </a:path>
            </a:pathLst>
          </a:custGeom>
          <a:blipFill>
            <a:blip r:embed="rId2"/>
            <a:stretch>
              <a:fillRect l="0" t="-6379" r="0" b="-6374"/>
            </a:stretch>
          </a:blipFill>
        </p:spPr>
      </p:sp>
      <p:sp>
        <p:nvSpPr>
          <p:cNvPr name="Freeform 3" id="3"/>
          <p:cNvSpPr/>
          <p:nvPr/>
        </p:nvSpPr>
        <p:spPr>
          <a:xfrm flipH="false" flipV="false" rot="0">
            <a:off x="0" y="0"/>
            <a:ext cx="10402169" cy="1172608"/>
          </a:xfrm>
          <a:custGeom>
            <a:avLst/>
            <a:gdLst/>
            <a:ahLst/>
            <a:cxnLst/>
            <a:rect r="r" b="b" t="t" l="l"/>
            <a:pathLst>
              <a:path h="1172608" w="10402169">
                <a:moveTo>
                  <a:pt x="0" y="0"/>
                </a:moveTo>
                <a:lnTo>
                  <a:pt x="10402169" y="0"/>
                </a:lnTo>
                <a:lnTo>
                  <a:pt x="10402169" y="1172608"/>
                </a:lnTo>
                <a:lnTo>
                  <a:pt x="0" y="1172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1541" y="1566457"/>
            <a:ext cx="10644307" cy="8261610"/>
          </a:xfrm>
          <a:custGeom>
            <a:avLst/>
            <a:gdLst/>
            <a:ahLst/>
            <a:cxnLst/>
            <a:rect r="r" b="b" t="t" l="l"/>
            <a:pathLst>
              <a:path h="8261610" w="10644307">
                <a:moveTo>
                  <a:pt x="0" y="0"/>
                </a:moveTo>
                <a:lnTo>
                  <a:pt x="10644307" y="0"/>
                </a:lnTo>
                <a:lnTo>
                  <a:pt x="10644307" y="8261611"/>
                </a:lnTo>
                <a:lnTo>
                  <a:pt x="0" y="8261611"/>
                </a:lnTo>
                <a:lnTo>
                  <a:pt x="0" y="0"/>
                </a:lnTo>
                <a:close/>
              </a:path>
            </a:pathLst>
          </a:custGeom>
          <a:blipFill>
            <a:blip r:embed="rId5"/>
            <a:stretch>
              <a:fillRect l="0" t="0" r="0" b="0"/>
            </a:stretch>
          </a:blipFill>
        </p:spPr>
      </p:sp>
      <p:sp>
        <p:nvSpPr>
          <p:cNvPr name="TextBox 5" id="5"/>
          <p:cNvSpPr txBox="true"/>
          <p:nvPr/>
        </p:nvSpPr>
        <p:spPr>
          <a:xfrm rot="0">
            <a:off x="2262485" y="25455"/>
            <a:ext cx="5613350"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Buniness  Insight</a:t>
            </a:r>
          </a:p>
        </p:txBody>
      </p:sp>
      <p:sp>
        <p:nvSpPr>
          <p:cNvPr name="TextBox 6" id="6"/>
          <p:cNvSpPr txBox="true"/>
          <p:nvPr/>
        </p:nvSpPr>
        <p:spPr>
          <a:xfrm rot="0">
            <a:off x="11473193" y="2330785"/>
            <a:ext cx="5786107" cy="5463540"/>
          </a:xfrm>
          <a:prstGeom prst="rect">
            <a:avLst/>
          </a:prstGeom>
        </p:spPr>
        <p:txBody>
          <a:bodyPr anchor="t" rtlCol="false" tIns="0" lIns="0" bIns="0" rIns="0">
            <a:spAutoFit/>
          </a:bodyPr>
          <a:lstStyle/>
          <a:p>
            <a:pPr algn="ctr">
              <a:lnSpc>
                <a:spcPts val="5459"/>
              </a:lnSpc>
            </a:pPr>
            <a:r>
              <a:rPr lang="en-US" sz="3899">
                <a:solidFill>
                  <a:srgbClr val="000000"/>
                </a:solidFill>
                <a:latin typeface="Open Sans Bold"/>
              </a:rPr>
              <a:t>mayoritas nasabah yang mengajukan  pinjaman tidak memiliki ketelambatambantan dalam pembanyan pada pengajuan sebelumnya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35200" y="371250"/>
            <a:ext cx="2799804" cy="1082600"/>
          </a:xfrm>
          <a:custGeom>
            <a:avLst/>
            <a:gdLst/>
            <a:ahLst/>
            <a:cxnLst/>
            <a:rect r="r" b="b" t="t" l="l"/>
            <a:pathLst>
              <a:path h="1082600" w="2799804">
                <a:moveTo>
                  <a:pt x="0" y="0"/>
                </a:moveTo>
                <a:lnTo>
                  <a:pt x="2799804" y="0"/>
                </a:lnTo>
                <a:lnTo>
                  <a:pt x="2799804" y="1082600"/>
                </a:lnTo>
                <a:lnTo>
                  <a:pt x="0" y="1082600"/>
                </a:lnTo>
                <a:lnTo>
                  <a:pt x="0" y="0"/>
                </a:lnTo>
                <a:close/>
              </a:path>
            </a:pathLst>
          </a:custGeom>
          <a:blipFill>
            <a:blip r:embed="rId2"/>
            <a:stretch>
              <a:fillRect l="0" t="-6379" r="0" b="-6374"/>
            </a:stretch>
          </a:blipFill>
        </p:spPr>
      </p:sp>
      <p:sp>
        <p:nvSpPr>
          <p:cNvPr name="Freeform 3" id="3"/>
          <p:cNvSpPr/>
          <p:nvPr/>
        </p:nvSpPr>
        <p:spPr>
          <a:xfrm flipH="false" flipV="false" rot="0">
            <a:off x="0" y="0"/>
            <a:ext cx="10402169" cy="1172608"/>
          </a:xfrm>
          <a:custGeom>
            <a:avLst/>
            <a:gdLst/>
            <a:ahLst/>
            <a:cxnLst/>
            <a:rect r="r" b="b" t="t" l="l"/>
            <a:pathLst>
              <a:path h="1172608" w="10402169">
                <a:moveTo>
                  <a:pt x="0" y="0"/>
                </a:moveTo>
                <a:lnTo>
                  <a:pt x="10402169" y="0"/>
                </a:lnTo>
                <a:lnTo>
                  <a:pt x="10402169" y="1172608"/>
                </a:lnTo>
                <a:lnTo>
                  <a:pt x="0" y="1172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9086" y="2067086"/>
            <a:ext cx="9265202" cy="7191214"/>
          </a:xfrm>
          <a:custGeom>
            <a:avLst/>
            <a:gdLst/>
            <a:ahLst/>
            <a:cxnLst/>
            <a:rect r="r" b="b" t="t" l="l"/>
            <a:pathLst>
              <a:path h="7191214" w="9265202">
                <a:moveTo>
                  <a:pt x="0" y="0"/>
                </a:moveTo>
                <a:lnTo>
                  <a:pt x="9265202" y="0"/>
                </a:lnTo>
                <a:lnTo>
                  <a:pt x="9265202" y="7191214"/>
                </a:lnTo>
                <a:lnTo>
                  <a:pt x="0" y="7191214"/>
                </a:lnTo>
                <a:lnTo>
                  <a:pt x="0" y="0"/>
                </a:lnTo>
                <a:close/>
              </a:path>
            </a:pathLst>
          </a:custGeom>
          <a:blipFill>
            <a:blip r:embed="rId5"/>
            <a:stretch>
              <a:fillRect l="0" t="0" r="0" b="0"/>
            </a:stretch>
          </a:blipFill>
        </p:spPr>
      </p:sp>
      <p:sp>
        <p:nvSpPr>
          <p:cNvPr name="TextBox 5" id="5"/>
          <p:cNvSpPr txBox="true"/>
          <p:nvPr/>
        </p:nvSpPr>
        <p:spPr>
          <a:xfrm rot="0">
            <a:off x="2262485" y="25455"/>
            <a:ext cx="5613350"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Buniness  Insight</a:t>
            </a:r>
          </a:p>
        </p:txBody>
      </p:sp>
      <p:sp>
        <p:nvSpPr>
          <p:cNvPr name="TextBox 6" id="6"/>
          <p:cNvSpPr txBox="true"/>
          <p:nvPr/>
        </p:nvSpPr>
        <p:spPr>
          <a:xfrm rot="0">
            <a:off x="9754288" y="2000411"/>
            <a:ext cx="8205751" cy="7181215"/>
          </a:xfrm>
          <a:prstGeom prst="rect">
            <a:avLst/>
          </a:prstGeom>
        </p:spPr>
        <p:txBody>
          <a:bodyPr anchor="t" rtlCol="false" tIns="0" lIns="0" bIns="0" rIns="0">
            <a:spAutoFit/>
          </a:bodyPr>
          <a:lstStyle/>
          <a:p>
            <a:pPr algn="just">
              <a:lnSpc>
                <a:spcPts val="4759"/>
              </a:lnSpc>
            </a:pPr>
            <a:r>
              <a:rPr lang="en-US" sz="3399">
                <a:solidFill>
                  <a:srgbClr val="000000"/>
                </a:solidFill>
                <a:latin typeface="Open Sans Bold"/>
              </a:rPr>
              <a:t>Dengan melihat data ini, dapat disimpulkan bahwa mayoritas pinjaman memiliki durasi pembayaran yang lebih pendek (36 bulan), namun ada juga sejumlah signifikan pinjaman dengan durasi yang lebih panjang (60 bulan). Ini dapat membantu lembaga keuangan atau penyedia pinjaman dalam merancang produk pinjaman yang sesuai dengan preferensi peminjam potensial.</a:t>
            </a:r>
          </a:p>
        </p:txBody>
      </p:sp>
      <p:sp>
        <p:nvSpPr>
          <p:cNvPr name="Freeform 7" id="7"/>
          <p:cNvSpPr/>
          <p:nvPr/>
        </p:nvSpPr>
        <p:spPr>
          <a:xfrm flipH="false" flipV="false" rot="0">
            <a:off x="0" y="0"/>
            <a:ext cx="18288002" cy="10287002"/>
          </a:xfrm>
          <a:custGeom>
            <a:avLst/>
            <a:gdLst/>
            <a:ahLst/>
            <a:cxnLst/>
            <a:rect r="r" b="b" t="t" l="l"/>
            <a:pathLst>
              <a:path h="10287002" w="18288002">
                <a:moveTo>
                  <a:pt x="0" y="0"/>
                </a:moveTo>
                <a:lnTo>
                  <a:pt x="18288002" y="0"/>
                </a:lnTo>
                <a:lnTo>
                  <a:pt x="18288002" y="10287002"/>
                </a:lnTo>
                <a:lnTo>
                  <a:pt x="0" y="10287002"/>
                </a:lnTo>
                <a:lnTo>
                  <a:pt x="0" y="0"/>
                </a:lnTo>
                <a:close/>
              </a:path>
            </a:pathLst>
          </a:custGeom>
          <a:blipFill>
            <a:blip r:embed="rId6"/>
            <a:stretch>
              <a:fillRect l="0" t="-9191" r="0" b="-9191"/>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35200" y="371250"/>
            <a:ext cx="2799804" cy="1082600"/>
          </a:xfrm>
          <a:custGeom>
            <a:avLst/>
            <a:gdLst/>
            <a:ahLst/>
            <a:cxnLst/>
            <a:rect r="r" b="b" t="t" l="l"/>
            <a:pathLst>
              <a:path h="1082600" w="2799804">
                <a:moveTo>
                  <a:pt x="0" y="0"/>
                </a:moveTo>
                <a:lnTo>
                  <a:pt x="2799804" y="0"/>
                </a:lnTo>
                <a:lnTo>
                  <a:pt x="2799804" y="1082600"/>
                </a:lnTo>
                <a:lnTo>
                  <a:pt x="0" y="1082600"/>
                </a:lnTo>
                <a:lnTo>
                  <a:pt x="0" y="0"/>
                </a:lnTo>
                <a:close/>
              </a:path>
            </a:pathLst>
          </a:custGeom>
          <a:blipFill>
            <a:blip r:embed="rId2"/>
            <a:stretch>
              <a:fillRect l="0" t="-6379" r="0" b="-6374"/>
            </a:stretch>
          </a:blipFill>
        </p:spPr>
      </p:sp>
      <p:sp>
        <p:nvSpPr>
          <p:cNvPr name="Freeform 3" id="3"/>
          <p:cNvSpPr/>
          <p:nvPr/>
        </p:nvSpPr>
        <p:spPr>
          <a:xfrm flipH="false" flipV="false" rot="0">
            <a:off x="0" y="0"/>
            <a:ext cx="10402169" cy="1172608"/>
          </a:xfrm>
          <a:custGeom>
            <a:avLst/>
            <a:gdLst/>
            <a:ahLst/>
            <a:cxnLst/>
            <a:rect r="r" b="b" t="t" l="l"/>
            <a:pathLst>
              <a:path h="1172608" w="10402169">
                <a:moveTo>
                  <a:pt x="0" y="0"/>
                </a:moveTo>
                <a:lnTo>
                  <a:pt x="10402169" y="0"/>
                </a:lnTo>
                <a:lnTo>
                  <a:pt x="10402169" y="1172608"/>
                </a:lnTo>
                <a:lnTo>
                  <a:pt x="0" y="1172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18672" y="1886585"/>
            <a:ext cx="16140628" cy="7988796"/>
          </a:xfrm>
          <a:custGeom>
            <a:avLst/>
            <a:gdLst/>
            <a:ahLst/>
            <a:cxnLst/>
            <a:rect r="r" b="b" t="t" l="l"/>
            <a:pathLst>
              <a:path h="7988796" w="16140628">
                <a:moveTo>
                  <a:pt x="0" y="0"/>
                </a:moveTo>
                <a:lnTo>
                  <a:pt x="16140628" y="0"/>
                </a:lnTo>
                <a:lnTo>
                  <a:pt x="16140628" y="7988796"/>
                </a:lnTo>
                <a:lnTo>
                  <a:pt x="0" y="7988796"/>
                </a:lnTo>
                <a:lnTo>
                  <a:pt x="0" y="0"/>
                </a:lnTo>
                <a:close/>
              </a:path>
            </a:pathLst>
          </a:custGeom>
          <a:blipFill>
            <a:blip r:embed="rId5"/>
            <a:stretch>
              <a:fillRect l="0" t="0" r="0" b="0"/>
            </a:stretch>
          </a:blipFill>
        </p:spPr>
      </p:sp>
      <p:sp>
        <p:nvSpPr>
          <p:cNvPr name="TextBox 5" id="5"/>
          <p:cNvSpPr txBox="true"/>
          <p:nvPr/>
        </p:nvSpPr>
        <p:spPr>
          <a:xfrm rot="0">
            <a:off x="4412010" y="25455"/>
            <a:ext cx="1314301"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EDA</a:t>
            </a:r>
          </a:p>
        </p:txBody>
      </p:sp>
      <p:sp>
        <p:nvSpPr>
          <p:cNvPr name="TextBox 6" id="6"/>
          <p:cNvSpPr txBox="true"/>
          <p:nvPr/>
        </p:nvSpPr>
        <p:spPr>
          <a:xfrm rot="0">
            <a:off x="6216113" y="933450"/>
            <a:ext cx="6324898" cy="1811020"/>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Univariate analysis</a:t>
            </a:r>
          </a:p>
          <a:p>
            <a:pPr algn="ctr">
              <a:lnSpc>
                <a:spcPts val="7279"/>
              </a:lnSpc>
            </a:pPr>
          </a:p>
        </p:txBody>
      </p:sp>
      <p:sp>
        <p:nvSpPr>
          <p:cNvPr name="Freeform 7" id="7"/>
          <p:cNvSpPr/>
          <p:nvPr/>
        </p:nvSpPr>
        <p:spPr>
          <a:xfrm flipH="false" flipV="false" rot="0">
            <a:off x="0" y="0"/>
            <a:ext cx="18288002" cy="10287002"/>
          </a:xfrm>
          <a:custGeom>
            <a:avLst/>
            <a:gdLst/>
            <a:ahLst/>
            <a:cxnLst/>
            <a:rect r="r" b="b" t="t" l="l"/>
            <a:pathLst>
              <a:path h="10287002" w="18288002">
                <a:moveTo>
                  <a:pt x="0" y="0"/>
                </a:moveTo>
                <a:lnTo>
                  <a:pt x="18288002" y="0"/>
                </a:lnTo>
                <a:lnTo>
                  <a:pt x="18288002" y="10287002"/>
                </a:lnTo>
                <a:lnTo>
                  <a:pt x="0" y="10287002"/>
                </a:lnTo>
                <a:lnTo>
                  <a:pt x="0" y="0"/>
                </a:lnTo>
                <a:close/>
              </a:path>
            </a:pathLst>
          </a:custGeom>
          <a:blipFill>
            <a:blip r:embed="rId6"/>
            <a:stretch>
              <a:fillRect l="0" t="-9191" r="0" b="-9191"/>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35200" y="371250"/>
            <a:ext cx="2799804" cy="1082600"/>
          </a:xfrm>
          <a:custGeom>
            <a:avLst/>
            <a:gdLst/>
            <a:ahLst/>
            <a:cxnLst/>
            <a:rect r="r" b="b" t="t" l="l"/>
            <a:pathLst>
              <a:path h="1082600" w="2799804">
                <a:moveTo>
                  <a:pt x="0" y="0"/>
                </a:moveTo>
                <a:lnTo>
                  <a:pt x="2799804" y="0"/>
                </a:lnTo>
                <a:lnTo>
                  <a:pt x="2799804" y="1082600"/>
                </a:lnTo>
                <a:lnTo>
                  <a:pt x="0" y="1082600"/>
                </a:lnTo>
                <a:lnTo>
                  <a:pt x="0" y="0"/>
                </a:lnTo>
                <a:close/>
              </a:path>
            </a:pathLst>
          </a:custGeom>
          <a:blipFill>
            <a:blip r:embed="rId2"/>
            <a:stretch>
              <a:fillRect l="0" t="-6379" r="0" b="-6374"/>
            </a:stretch>
          </a:blipFill>
        </p:spPr>
      </p:sp>
      <p:sp>
        <p:nvSpPr>
          <p:cNvPr name="Freeform 3" id="3"/>
          <p:cNvSpPr/>
          <p:nvPr/>
        </p:nvSpPr>
        <p:spPr>
          <a:xfrm flipH="false" flipV="false" rot="0">
            <a:off x="0" y="0"/>
            <a:ext cx="10402169" cy="1172608"/>
          </a:xfrm>
          <a:custGeom>
            <a:avLst/>
            <a:gdLst/>
            <a:ahLst/>
            <a:cxnLst/>
            <a:rect r="r" b="b" t="t" l="l"/>
            <a:pathLst>
              <a:path h="1172608" w="10402169">
                <a:moveTo>
                  <a:pt x="0" y="0"/>
                </a:moveTo>
                <a:lnTo>
                  <a:pt x="10402169" y="0"/>
                </a:lnTo>
                <a:lnTo>
                  <a:pt x="10402169" y="1172608"/>
                </a:lnTo>
                <a:lnTo>
                  <a:pt x="0" y="1172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72957" y="1886585"/>
            <a:ext cx="11886313" cy="4752155"/>
          </a:xfrm>
          <a:custGeom>
            <a:avLst/>
            <a:gdLst/>
            <a:ahLst/>
            <a:cxnLst/>
            <a:rect r="r" b="b" t="t" l="l"/>
            <a:pathLst>
              <a:path h="4752155" w="11886313">
                <a:moveTo>
                  <a:pt x="0" y="0"/>
                </a:moveTo>
                <a:lnTo>
                  <a:pt x="11886313" y="0"/>
                </a:lnTo>
                <a:lnTo>
                  <a:pt x="11886313" y="4752155"/>
                </a:lnTo>
                <a:lnTo>
                  <a:pt x="0" y="4752155"/>
                </a:lnTo>
                <a:lnTo>
                  <a:pt x="0" y="0"/>
                </a:lnTo>
                <a:close/>
              </a:path>
            </a:pathLst>
          </a:custGeom>
          <a:blipFill>
            <a:blip r:embed="rId5"/>
            <a:stretch>
              <a:fillRect l="0" t="0" r="0" b="0"/>
            </a:stretch>
          </a:blipFill>
        </p:spPr>
      </p:sp>
      <p:sp>
        <p:nvSpPr>
          <p:cNvPr name="Freeform 5" id="5"/>
          <p:cNvSpPr/>
          <p:nvPr/>
        </p:nvSpPr>
        <p:spPr>
          <a:xfrm flipH="false" flipV="false" rot="0">
            <a:off x="0" y="6857993"/>
            <a:ext cx="11851890" cy="4800614"/>
          </a:xfrm>
          <a:custGeom>
            <a:avLst/>
            <a:gdLst/>
            <a:ahLst/>
            <a:cxnLst/>
            <a:rect r="r" b="b" t="t" l="l"/>
            <a:pathLst>
              <a:path h="4800614" w="11851890">
                <a:moveTo>
                  <a:pt x="0" y="0"/>
                </a:moveTo>
                <a:lnTo>
                  <a:pt x="11851890" y="0"/>
                </a:lnTo>
                <a:lnTo>
                  <a:pt x="11851890" y="4800614"/>
                </a:lnTo>
                <a:lnTo>
                  <a:pt x="0" y="4800614"/>
                </a:lnTo>
                <a:lnTo>
                  <a:pt x="0" y="0"/>
                </a:lnTo>
                <a:close/>
              </a:path>
            </a:pathLst>
          </a:custGeom>
          <a:blipFill>
            <a:blip r:embed="rId6"/>
            <a:stretch>
              <a:fillRect l="0" t="0" r="0" b="0"/>
            </a:stretch>
          </a:blipFill>
        </p:spPr>
      </p:sp>
      <p:sp>
        <p:nvSpPr>
          <p:cNvPr name="TextBox 6" id="6"/>
          <p:cNvSpPr txBox="true"/>
          <p:nvPr/>
        </p:nvSpPr>
        <p:spPr>
          <a:xfrm rot="0">
            <a:off x="4412010" y="25455"/>
            <a:ext cx="1314301"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EDA</a:t>
            </a:r>
          </a:p>
        </p:txBody>
      </p:sp>
      <p:sp>
        <p:nvSpPr>
          <p:cNvPr name="TextBox 7" id="7"/>
          <p:cNvSpPr txBox="true"/>
          <p:nvPr/>
        </p:nvSpPr>
        <p:spPr>
          <a:xfrm rot="0">
            <a:off x="6216113" y="933450"/>
            <a:ext cx="6324898" cy="1811020"/>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Univariate analysis</a:t>
            </a:r>
          </a:p>
          <a:p>
            <a:pPr algn="ctr">
              <a:lnSpc>
                <a:spcPts val="7279"/>
              </a:lnSpc>
            </a:pPr>
          </a:p>
        </p:txBody>
      </p:sp>
      <p:sp>
        <p:nvSpPr>
          <p:cNvPr name="Freeform 8" id="8"/>
          <p:cNvSpPr/>
          <p:nvPr/>
        </p:nvSpPr>
        <p:spPr>
          <a:xfrm flipH="false" flipV="false" rot="0">
            <a:off x="0" y="0"/>
            <a:ext cx="18288002" cy="10287002"/>
          </a:xfrm>
          <a:custGeom>
            <a:avLst/>
            <a:gdLst/>
            <a:ahLst/>
            <a:cxnLst/>
            <a:rect r="r" b="b" t="t" l="l"/>
            <a:pathLst>
              <a:path h="10287002" w="18288002">
                <a:moveTo>
                  <a:pt x="0" y="0"/>
                </a:moveTo>
                <a:lnTo>
                  <a:pt x="18288002" y="0"/>
                </a:lnTo>
                <a:lnTo>
                  <a:pt x="18288002" y="10287002"/>
                </a:lnTo>
                <a:lnTo>
                  <a:pt x="0" y="10287002"/>
                </a:lnTo>
                <a:lnTo>
                  <a:pt x="0" y="0"/>
                </a:lnTo>
                <a:close/>
              </a:path>
            </a:pathLst>
          </a:custGeom>
          <a:blipFill>
            <a:blip r:embed="rId7"/>
            <a:stretch>
              <a:fillRect l="0" t="-9191" r="0" b="-9191"/>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35200" y="371250"/>
            <a:ext cx="2799804" cy="1082600"/>
          </a:xfrm>
          <a:custGeom>
            <a:avLst/>
            <a:gdLst/>
            <a:ahLst/>
            <a:cxnLst/>
            <a:rect r="r" b="b" t="t" l="l"/>
            <a:pathLst>
              <a:path h="1082600" w="2799804">
                <a:moveTo>
                  <a:pt x="0" y="0"/>
                </a:moveTo>
                <a:lnTo>
                  <a:pt x="2799804" y="0"/>
                </a:lnTo>
                <a:lnTo>
                  <a:pt x="2799804" y="1082600"/>
                </a:lnTo>
                <a:lnTo>
                  <a:pt x="0" y="1082600"/>
                </a:lnTo>
                <a:lnTo>
                  <a:pt x="0" y="0"/>
                </a:lnTo>
                <a:close/>
              </a:path>
            </a:pathLst>
          </a:custGeom>
          <a:blipFill>
            <a:blip r:embed="rId2"/>
            <a:stretch>
              <a:fillRect l="0" t="-6379" r="0" b="-6374"/>
            </a:stretch>
          </a:blipFill>
        </p:spPr>
      </p:sp>
      <p:sp>
        <p:nvSpPr>
          <p:cNvPr name="Freeform 3" id="3"/>
          <p:cNvSpPr/>
          <p:nvPr/>
        </p:nvSpPr>
        <p:spPr>
          <a:xfrm flipH="false" flipV="false" rot="0">
            <a:off x="0" y="0"/>
            <a:ext cx="10402169" cy="1172608"/>
          </a:xfrm>
          <a:custGeom>
            <a:avLst/>
            <a:gdLst/>
            <a:ahLst/>
            <a:cxnLst/>
            <a:rect r="r" b="b" t="t" l="l"/>
            <a:pathLst>
              <a:path h="1172608" w="10402169">
                <a:moveTo>
                  <a:pt x="0" y="0"/>
                </a:moveTo>
                <a:lnTo>
                  <a:pt x="10402169" y="0"/>
                </a:lnTo>
                <a:lnTo>
                  <a:pt x="10402169" y="1172608"/>
                </a:lnTo>
                <a:lnTo>
                  <a:pt x="0" y="1172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201085" y="2193867"/>
            <a:ext cx="7095894" cy="7574710"/>
          </a:xfrm>
          <a:custGeom>
            <a:avLst/>
            <a:gdLst/>
            <a:ahLst/>
            <a:cxnLst/>
            <a:rect r="r" b="b" t="t" l="l"/>
            <a:pathLst>
              <a:path h="7574710" w="7095894">
                <a:moveTo>
                  <a:pt x="0" y="0"/>
                </a:moveTo>
                <a:lnTo>
                  <a:pt x="7095893" y="0"/>
                </a:lnTo>
                <a:lnTo>
                  <a:pt x="7095893" y="7574710"/>
                </a:lnTo>
                <a:lnTo>
                  <a:pt x="0" y="7574710"/>
                </a:lnTo>
                <a:lnTo>
                  <a:pt x="0" y="0"/>
                </a:lnTo>
                <a:close/>
              </a:path>
            </a:pathLst>
          </a:custGeom>
          <a:blipFill>
            <a:blip r:embed="rId5"/>
            <a:stretch>
              <a:fillRect l="0" t="0" r="0" b="0"/>
            </a:stretch>
          </a:blipFill>
        </p:spPr>
      </p:sp>
      <p:sp>
        <p:nvSpPr>
          <p:cNvPr name="TextBox 5" id="5"/>
          <p:cNvSpPr txBox="true"/>
          <p:nvPr/>
        </p:nvSpPr>
        <p:spPr>
          <a:xfrm rot="0">
            <a:off x="4412010" y="25455"/>
            <a:ext cx="1314301"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EDA</a:t>
            </a:r>
          </a:p>
        </p:txBody>
      </p:sp>
      <p:sp>
        <p:nvSpPr>
          <p:cNvPr name="TextBox 6" id="6"/>
          <p:cNvSpPr txBox="true"/>
          <p:nvPr/>
        </p:nvSpPr>
        <p:spPr>
          <a:xfrm rot="0">
            <a:off x="5910272" y="933450"/>
            <a:ext cx="6936581" cy="1811020"/>
          </a:xfrm>
          <a:prstGeom prst="rect">
            <a:avLst/>
          </a:prstGeom>
        </p:spPr>
        <p:txBody>
          <a:bodyPr anchor="t" rtlCol="false" tIns="0" lIns="0" bIns="0" rIns="0">
            <a:spAutoFit/>
          </a:bodyPr>
          <a:lstStyle/>
          <a:p>
            <a:pPr algn="ctr">
              <a:lnSpc>
                <a:spcPts val="7279"/>
              </a:lnSpc>
            </a:pPr>
            <a:r>
              <a:rPr lang="en-US" sz="5199">
                <a:solidFill>
                  <a:srgbClr val="000000"/>
                </a:solidFill>
                <a:latin typeface="Open Sans Bold"/>
              </a:rPr>
              <a:t>Multivariate analysis</a:t>
            </a:r>
          </a:p>
          <a:p>
            <a:pPr algn="ctr">
              <a:lnSpc>
                <a:spcPts val="7279"/>
              </a:lnSpc>
            </a:pPr>
          </a:p>
        </p:txBody>
      </p:sp>
      <p:sp>
        <p:nvSpPr>
          <p:cNvPr name="Freeform 7" id="7"/>
          <p:cNvSpPr/>
          <p:nvPr/>
        </p:nvSpPr>
        <p:spPr>
          <a:xfrm flipH="false" flipV="false" rot="0">
            <a:off x="0" y="0"/>
            <a:ext cx="18288002" cy="10287002"/>
          </a:xfrm>
          <a:custGeom>
            <a:avLst/>
            <a:gdLst/>
            <a:ahLst/>
            <a:cxnLst/>
            <a:rect r="r" b="b" t="t" l="l"/>
            <a:pathLst>
              <a:path h="10287002" w="18288002">
                <a:moveTo>
                  <a:pt x="0" y="0"/>
                </a:moveTo>
                <a:lnTo>
                  <a:pt x="18288002" y="0"/>
                </a:lnTo>
                <a:lnTo>
                  <a:pt x="18288002" y="10287002"/>
                </a:lnTo>
                <a:lnTo>
                  <a:pt x="0" y="10287002"/>
                </a:lnTo>
                <a:lnTo>
                  <a:pt x="0" y="0"/>
                </a:lnTo>
                <a:close/>
              </a:path>
            </a:pathLst>
          </a:custGeom>
          <a:blipFill>
            <a:blip r:embed="rId6"/>
            <a:stretch>
              <a:fillRect l="0" t="-9191" r="0" b="-9191"/>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DAF0q7slCKY</dc:identifier>
  <dcterms:modified xsi:type="dcterms:W3CDTF">2011-08-01T06:04:30Z</dcterms:modified>
  <cp:revision>1</cp:revision>
  <dc:title>FinalTask_ID/x Partner_Abie bachtiar</dc:title>
</cp:coreProperties>
</file>